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810" r:id="rId1"/>
    <p:sldMasterId id="2147483837" r:id="rId2"/>
  </p:sldMasterIdLst>
  <p:notesMasterIdLst>
    <p:notesMasterId r:id="rId31"/>
  </p:notesMasterIdLst>
  <p:handoutMasterIdLst>
    <p:handoutMasterId r:id="rId32"/>
  </p:handoutMasterIdLst>
  <p:sldIdLst>
    <p:sldId id="302" r:id="rId3"/>
    <p:sldId id="326" r:id="rId4"/>
    <p:sldId id="447" r:id="rId5"/>
    <p:sldId id="448" r:id="rId6"/>
    <p:sldId id="449" r:id="rId7"/>
    <p:sldId id="439" r:id="rId8"/>
    <p:sldId id="352" r:id="rId9"/>
    <p:sldId id="446" r:id="rId10"/>
    <p:sldId id="450" r:id="rId11"/>
    <p:sldId id="441" r:id="rId12"/>
    <p:sldId id="445" r:id="rId13"/>
    <p:sldId id="423" r:id="rId14"/>
    <p:sldId id="407" r:id="rId15"/>
    <p:sldId id="443" r:id="rId16"/>
    <p:sldId id="444" r:id="rId17"/>
    <p:sldId id="353" r:id="rId18"/>
    <p:sldId id="438" r:id="rId19"/>
    <p:sldId id="369" r:id="rId20"/>
    <p:sldId id="406" r:id="rId21"/>
    <p:sldId id="392" r:id="rId22"/>
    <p:sldId id="436" r:id="rId23"/>
    <p:sldId id="394" r:id="rId24"/>
    <p:sldId id="395" r:id="rId25"/>
    <p:sldId id="451" r:id="rId26"/>
    <p:sldId id="452" r:id="rId27"/>
    <p:sldId id="453" r:id="rId28"/>
    <p:sldId id="454" r:id="rId29"/>
    <p:sldId id="455" r:id="rId30"/>
  </p:sldIdLst>
  <p:sldSz cx="9144000" cy="6858000" type="screen4x3"/>
  <p:notesSz cx="7099300" cy="10234613"/>
  <p:defaultTextStyle>
    <a:defPPr>
      <a:defRPr lang="de-DE"/>
    </a:defPPr>
    <a:lvl1pPr algn="l" rtl="0" fontAlgn="base">
      <a:spcBef>
        <a:spcPct val="0"/>
      </a:spcBef>
      <a:spcAft>
        <a:spcPct val="0"/>
      </a:spcAft>
      <a:defRPr sz="2400" kern="1200">
        <a:solidFill>
          <a:schemeClr val="tx1"/>
        </a:solidFill>
        <a:latin typeface="Times" panose="02020603050405020304"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panose="02020603050405020304"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panose="02020603050405020304"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panose="02020603050405020304"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D6E00"/>
    <a:srgbClr val="4D4D4D"/>
    <a:srgbClr val="FF6600"/>
    <a:srgbClr val="FF8100"/>
    <a:srgbClr val="333333"/>
    <a:srgbClr val="808080"/>
    <a:srgbClr val="B2B2B2"/>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160" autoAdjust="0"/>
  </p:normalViewPr>
  <p:slideViewPr>
    <p:cSldViewPr snapToGrid="0">
      <p:cViewPr varScale="1">
        <p:scale>
          <a:sx n="80" d="100"/>
          <a:sy n="80" d="100"/>
        </p:scale>
        <p:origin x="248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5" d="100"/>
          <a:sy n="75" d="100"/>
        </p:scale>
        <p:origin x="-3348" y="-96"/>
      </p:cViewPr>
      <p:guideLst>
        <p:guide orient="horz" pos="3223"/>
        <p:guide pos="22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74988" cy="511175"/>
          </a:xfrm>
          <a:prstGeom prst="rect">
            <a:avLst/>
          </a:prstGeom>
          <a:noFill/>
          <a:ln w="9525">
            <a:noFill/>
            <a:miter lim="800000"/>
            <a:headEnd/>
            <a:tailEnd/>
          </a:ln>
        </p:spPr>
        <p:txBody>
          <a:bodyPr vert="horz" wrap="square" lIns="94631" tIns="47315" rIns="94631" bIns="47315" numCol="1" anchor="t" anchorCtr="0" compatLnSpc="1">
            <a:prstTxWarp prst="textNoShape">
              <a:avLst/>
            </a:prstTxWarp>
          </a:bodyPr>
          <a:lstStyle>
            <a:lvl1pPr defTabSz="945451" eaLnBrk="0" hangingPunct="0">
              <a:defRPr sz="1200">
                <a:latin typeface="Times" pitchFamily="18" charset="0"/>
                <a:ea typeface="+mn-ea"/>
                <a:cs typeface="+mn-cs"/>
              </a:defRPr>
            </a:lvl1pPr>
          </a:lstStyle>
          <a:p>
            <a:pPr>
              <a:defRPr/>
            </a:pPr>
            <a:endParaRPr lang="de-DE"/>
          </a:p>
        </p:txBody>
      </p:sp>
      <p:sp>
        <p:nvSpPr>
          <p:cNvPr id="31747"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p:spPr>
        <p:txBody>
          <a:bodyPr vert="horz" wrap="square" lIns="94631" tIns="47315" rIns="94631" bIns="47315" numCol="1" anchor="t" anchorCtr="0" compatLnSpc="1">
            <a:prstTxWarp prst="textNoShape">
              <a:avLst/>
            </a:prstTxWarp>
          </a:bodyPr>
          <a:lstStyle>
            <a:lvl1pPr algn="r" defTabSz="945451" eaLnBrk="0" hangingPunct="0">
              <a:defRPr sz="1200">
                <a:latin typeface="Times" pitchFamily="18" charset="0"/>
                <a:ea typeface="+mn-ea"/>
                <a:cs typeface="+mn-cs"/>
              </a:defRPr>
            </a:lvl1pPr>
          </a:lstStyle>
          <a:p>
            <a:pPr>
              <a:defRPr/>
            </a:pPr>
            <a:endParaRPr lang="de-DE"/>
          </a:p>
        </p:txBody>
      </p:sp>
      <p:sp>
        <p:nvSpPr>
          <p:cNvPr id="31748" name="Rectangle 4"/>
          <p:cNvSpPr>
            <a:spLocks noGrp="1" noChangeArrowheads="1"/>
          </p:cNvSpPr>
          <p:nvPr>
            <p:ph type="ftr" sz="quarter" idx="2"/>
          </p:nvPr>
        </p:nvSpPr>
        <p:spPr bwMode="auto">
          <a:xfrm>
            <a:off x="0" y="9721850"/>
            <a:ext cx="3074988" cy="511175"/>
          </a:xfrm>
          <a:prstGeom prst="rect">
            <a:avLst/>
          </a:prstGeom>
          <a:noFill/>
          <a:ln w="9525">
            <a:noFill/>
            <a:miter lim="800000"/>
            <a:headEnd/>
            <a:tailEnd/>
          </a:ln>
        </p:spPr>
        <p:txBody>
          <a:bodyPr vert="horz" wrap="square" lIns="94631" tIns="47315" rIns="94631" bIns="47315" numCol="1" anchor="b" anchorCtr="0" compatLnSpc="1">
            <a:prstTxWarp prst="textNoShape">
              <a:avLst/>
            </a:prstTxWarp>
          </a:bodyPr>
          <a:lstStyle>
            <a:lvl1pPr defTabSz="945451" eaLnBrk="0" hangingPunct="0">
              <a:defRPr sz="1200">
                <a:latin typeface="Times" pitchFamily="18" charset="0"/>
                <a:ea typeface="+mn-ea"/>
                <a:cs typeface="+mn-cs"/>
              </a:defRPr>
            </a:lvl1pPr>
          </a:lstStyle>
          <a:p>
            <a:pPr>
              <a:defRPr/>
            </a:pPr>
            <a:endParaRPr lang="de-DE"/>
          </a:p>
        </p:txBody>
      </p:sp>
      <p:sp>
        <p:nvSpPr>
          <p:cNvPr id="31749"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p:spPr>
        <p:txBody>
          <a:bodyPr vert="horz" wrap="square" lIns="94631" tIns="47315" rIns="94631" bIns="47315" numCol="1" anchor="b" anchorCtr="0" compatLnSpc="1">
            <a:prstTxWarp prst="textNoShape">
              <a:avLst/>
            </a:prstTxWarp>
          </a:bodyPr>
          <a:lstStyle>
            <a:lvl1pPr algn="r" defTabSz="944563" eaLnBrk="0" hangingPunct="0">
              <a:defRPr sz="1200">
                <a:latin typeface="Arial" panose="020B0604020202020204" pitchFamily="34" charset="0"/>
                <a:ea typeface="ＭＳ Ｐゴシック" panose="020B0600070205080204" pitchFamily="34" charset="-128"/>
              </a:defRPr>
            </a:lvl1pPr>
          </a:lstStyle>
          <a:p>
            <a:fld id="{8D10B822-5842-4439-8D7A-627B22DA1CD9}" type="slidenum">
              <a:rPr lang="de-DE"/>
              <a:pPr/>
              <a:t>‹Nr.›</a:t>
            </a:fld>
            <a:endParaRPr lang="de-DE"/>
          </a:p>
        </p:txBody>
      </p:sp>
    </p:spTree>
    <p:extLst>
      <p:ext uri="{BB962C8B-B14F-4D97-AF65-F5344CB8AC3E}">
        <p14:creationId xmlns:p14="http://schemas.microsoft.com/office/powerpoint/2010/main" val="3948843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4640" tIns="47320" rIns="94640" bIns="47320" numCol="1" anchor="t" anchorCtr="0" compatLnSpc="1">
            <a:prstTxWarp prst="textNoShape">
              <a:avLst/>
            </a:prstTxWarp>
          </a:bodyPr>
          <a:lstStyle>
            <a:lvl1pPr defTabSz="947078" eaLnBrk="0" hangingPunct="0">
              <a:defRPr sz="1200">
                <a:latin typeface="Times" pitchFamily="18" charset="0"/>
                <a:ea typeface="+mn-ea"/>
                <a:cs typeface="+mn-cs"/>
              </a:defRPr>
            </a:lvl1pPr>
          </a:lstStyle>
          <a:p>
            <a:pPr>
              <a:defRPr/>
            </a:pPr>
            <a:endParaRPr lang="de-DE"/>
          </a:p>
        </p:txBody>
      </p:sp>
      <p:sp>
        <p:nvSpPr>
          <p:cNvPr id="66563" name="Rectangle 3"/>
          <p:cNvSpPr>
            <a:spLocks noGrp="1" noChangeArrowheads="1"/>
          </p:cNvSpPr>
          <p:nvPr>
            <p:ph type="dt" idx="1"/>
          </p:nvPr>
        </p:nvSpPr>
        <p:spPr bwMode="auto">
          <a:xfrm>
            <a:off x="4021138" y="0"/>
            <a:ext cx="3076575" cy="511175"/>
          </a:xfrm>
          <a:prstGeom prst="rect">
            <a:avLst/>
          </a:prstGeom>
          <a:noFill/>
          <a:ln w="9525">
            <a:noFill/>
            <a:miter lim="800000"/>
            <a:headEnd/>
            <a:tailEnd/>
          </a:ln>
        </p:spPr>
        <p:txBody>
          <a:bodyPr vert="horz" wrap="square" lIns="94640" tIns="47320" rIns="94640" bIns="47320" numCol="1" anchor="t" anchorCtr="0" compatLnSpc="1">
            <a:prstTxWarp prst="textNoShape">
              <a:avLst/>
            </a:prstTxWarp>
          </a:bodyPr>
          <a:lstStyle>
            <a:lvl1pPr algn="r" defTabSz="947078" eaLnBrk="0" hangingPunct="0">
              <a:defRPr sz="1200">
                <a:latin typeface="Times" pitchFamily="18" charset="0"/>
                <a:ea typeface="+mn-ea"/>
                <a:cs typeface="+mn-cs"/>
              </a:defRPr>
            </a:lvl1pPr>
          </a:lstStyle>
          <a:p>
            <a:pPr>
              <a:defRPr/>
            </a:pPr>
            <a:endParaRPr lang="de-DE"/>
          </a:p>
        </p:txBody>
      </p:sp>
      <p:sp>
        <p:nvSpPr>
          <p:cNvPr id="31748" name="Rectangle 4"/>
          <p:cNvSpPr>
            <a:spLocks noGrp="1" noRot="1" noChangeAspect="1" noChangeArrowheads="1" noTextEdit="1"/>
          </p:cNvSpPr>
          <p:nvPr>
            <p:ph type="sldImg" idx="2"/>
          </p:nvPr>
        </p:nvSpPr>
        <p:spPr bwMode="auto">
          <a:xfrm>
            <a:off x="993775"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5" name="Rectangle 5"/>
          <p:cNvSpPr>
            <a:spLocks noGrp="1" noChangeArrowheads="1"/>
          </p:cNvSpPr>
          <p:nvPr>
            <p:ph type="body" sz="quarter" idx="3"/>
          </p:nvPr>
        </p:nvSpPr>
        <p:spPr bwMode="auto">
          <a:xfrm>
            <a:off x="711200" y="4860925"/>
            <a:ext cx="5676900" cy="4605338"/>
          </a:xfrm>
          <a:prstGeom prst="rect">
            <a:avLst/>
          </a:prstGeom>
          <a:noFill/>
          <a:ln w="9525">
            <a:noFill/>
            <a:miter lim="800000"/>
            <a:headEnd/>
            <a:tailEnd/>
          </a:ln>
        </p:spPr>
        <p:txBody>
          <a:bodyPr vert="horz" wrap="square" lIns="94640" tIns="47320" rIns="94640" bIns="47320" numCol="1" anchor="t" anchorCtr="0" compatLnSpc="1">
            <a:prstTxWarp prst="textNoShape">
              <a:avLst/>
            </a:prstTxWarp>
          </a:bodyPr>
          <a:lstStyle/>
          <a:p>
            <a:pPr lvl="0"/>
            <a:r>
              <a:rPr lang="de-DE" noProof="0" smtClean="0"/>
              <a:t>Textmasterformate durch Klicken bearbeiten</a:t>
            </a:r>
          </a:p>
          <a:p>
            <a:pPr lvl="0"/>
            <a:r>
              <a:rPr lang="de-DE" noProof="0" smtClean="0"/>
              <a:t>Zweite Ebene</a:t>
            </a:r>
          </a:p>
          <a:p>
            <a:pPr lvl="0"/>
            <a:r>
              <a:rPr lang="de-DE" noProof="0" smtClean="0"/>
              <a:t>Dritte Ebene</a:t>
            </a:r>
          </a:p>
          <a:p>
            <a:pPr lvl="0"/>
            <a:r>
              <a:rPr lang="de-DE" noProof="0" smtClean="0"/>
              <a:t>Vierte Ebene</a:t>
            </a:r>
          </a:p>
          <a:p>
            <a:pPr lvl="0"/>
            <a:r>
              <a:rPr lang="de-DE" noProof="0" smtClean="0"/>
              <a:t>Fünfte Ebene</a:t>
            </a:r>
          </a:p>
        </p:txBody>
      </p:sp>
      <p:sp>
        <p:nvSpPr>
          <p:cNvPr id="66566"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p:spPr>
        <p:txBody>
          <a:bodyPr vert="horz" wrap="square" lIns="94640" tIns="47320" rIns="94640" bIns="47320" numCol="1" anchor="b" anchorCtr="0" compatLnSpc="1">
            <a:prstTxWarp prst="textNoShape">
              <a:avLst/>
            </a:prstTxWarp>
          </a:bodyPr>
          <a:lstStyle>
            <a:lvl1pPr defTabSz="947078" eaLnBrk="0" hangingPunct="0">
              <a:defRPr sz="1200">
                <a:latin typeface="Times" pitchFamily="18" charset="0"/>
                <a:ea typeface="+mn-ea"/>
                <a:cs typeface="+mn-cs"/>
              </a:defRPr>
            </a:lvl1pPr>
          </a:lstStyle>
          <a:p>
            <a:pPr>
              <a:defRPr/>
            </a:pPr>
            <a:endParaRPr lang="de-DE"/>
          </a:p>
        </p:txBody>
      </p:sp>
      <p:sp>
        <p:nvSpPr>
          <p:cNvPr id="66567"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p:spPr>
        <p:txBody>
          <a:bodyPr vert="horz" wrap="square" lIns="94640" tIns="47320" rIns="94640" bIns="47320" numCol="1" anchor="b" anchorCtr="0" compatLnSpc="1">
            <a:prstTxWarp prst="textNoShape">
              <a:avLst/>
            </a:prstTxWarp>
          </a:bodyPr>
          <a:lstStyle>
            <a:lvl1pPr algn="r" defTabSz="946150" eaLnBrk="0" hangingPunct="0">
              <a:defRPr sz="1200">
                <a:ea typeface="ＭＳ Ｐゴシック" panose="020B0600070205080204" pitchFamily="34" charset="-128"/>
              </a:defRPr>
            </a:lvl1pPr>
          </a:lstStyle>
          <a:p>
            <a:fld id="{561D8C19-C1FB-467F-B674-FD09DC00616C}" type="slidenum">
              <a:rPr lang="de-DE"/>
              <a:pPr/>
              <a:t>‹Nr.›</a:t>
            </a:fld>
            <a:endParaRPr lang="de-DE"/>
          </a:p>
        </p:txBody>
      </p:sp>
    </p:spTree>
    <p:extLst>
      <p:ext uri="{BB962C8B-B14F-4D97-AF65-F5344CB8AC3E}">
        <p14:creationId xmlns:p14="http://schemas.microsoft.com/office/powerpoint/2010/main" val="1547598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128"/>
        <a:cs typeface="ＭＳ Ｐゴシック" charset="-128"/>
      </a:defRPr>
    </a:lvl1pPr>
    <a:lvl2pPr marL="742950" indent="-28575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ombudsmann.at/"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mtClean="0">
                <a:ea typeface="ＭＳ Ｐゴシック" panose="020B0600070205080204" pitchFamily="34" charset="-128"/>
              </a:rPr>
              <a:t>Saferinternet.at unterstützt Internetnutzer/innen – besonders Kinder, Jugendliche, Eltern und Lehrende – beim sicheren Verwenden von Internet, Handy und Computerspielen. Auf der Website </a:t>
            </a:r>
            <a:r>
              <a:rPr lang="de-DE" u="sng" smtClean="0">
                <a:ea typeface="ＭＳ Ｐゴシック" panose="020B0600070205080204" pitchFamily="34" charset="-128"/>
              </a:rPr>
              <a:t>www.saferinternet.at</a:t>
            </a:r>
            <a:r>
              <a:rPr lang="de-DE" smtClean="0">
                <a:ea typeface="ＭＳ Ｐゴシック" panose="020B0600070205080204" pitchFamily="34" charset="-128"/>
              </a:rPr>
              <a:t> finden sich Informationen und Tipps, kostenlose Materialien, Hotlines und das Veranstaltungsservice.</a:t>
            </a:r>
            <a:endParaRPr lang="de-AT" smtClean="0">
              <a:ea typeface="ＭＳ Ｐゴシック" panose="020B0600070205080204" pitchFamily="34" charset="-128"/>
            </a:endParaRPr>
          </a:p>
          <a:p>
            <a:r>
              <a:rPr lang="de-AT" smtClean="0">
                <a:ea typeface="ＭＳ Ｐゴシック" panose="020B0600070205080204" pitchFamily="34" charset="-128"/>
              </a:rPr>
              <a:t>Saferinternet.at arbeitet eng mit allen österreichischen Projekten im Bereich „Sicheres Internet“ und dem europäischen Safer Internet Netzwerk zusammen. </a:t>
            </a:r>
          </a:p>
        </p:txBody>
      </p:sp>
    </p:spTree>
    <p:extLst>
      <p:ext uri="{BB962C8B-B14F-4D97-AF65-F5344CB8AC3E}">
        <p14:creationId xmlns:p14="http://schemas.microsoft.com/office/powerpoint/2010/main" val="4165302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lienbildplatzhalter 1"/>
          <p:cNvSpPr>
            <a:spLocks noGrp="1" noRot="1" noChangeAspect="1" noTextEdit="1"/>
          </p:cNvSpPr>
          <p:nvPr>
            <p:ph type="sldImg"/>
          </p:nvPr>
        </p:nvSpPr>
        <p:spPr>
          <a:ln/>
        </p:spPr>
      </p:sp>
      <p:sp>
        <p:nvSpPr>
          <p:cNvPr id="4198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smtClean="0">
              <a:ea typeface="ＭＳ Ｐゴシック" panose="020B0600070205080204" pitchFamily="34" charset="-128"/>
            </a:endParaRPr>
          </a:p>
        </p:txBody>
      </p:sp>
      <p:sp>
        <p:nvSpPr>
          <p:cNvPr id="4198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418AEDD7-E7B2-48CB-9E0B-C2C086E0C7A8}" type="slidenum">
              <a:rPr lang="de-DE" sz="1200"/>
              <a:pPr/>
              <a:t>10</a:t>
            </a:fld>
            <a:endParaRPr lang="de-DE" sz="1200"/>
          </a:p>
        </p:txBody>
      </p:sp>
    </p:spTree>
    <p:extLst>
      <p:ext uri="{BB962C8B-B14F-4D97-AF65-F5344CB8AC3E}">
        <p14:creationId xmlns:p14="http://schemas.microsoft.com/office/powerpoint/2010/main" val="3393889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a:ln/>
        </p:spPr>
      </p:sp>
      <p:sp>
        <p:nvSpPr>
          <p:cNvPr id="430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smtClean="0">
                <a:ea typeface="ＭＳ Ｐゴシック" panose="020B0600070205080204" pitchFamily="34" charset="-128"/>
              </a:rPr>
              <a:t>Die Facebook-Chronik unterscheidet sich in erster Linie optisch von den alten Profilen. Die Privatsphäre-Einstellungen bleiben beim Umstellen auf die Chronik erhalten (aber es lohnt sich dennoch bei dieser Gelegenheit die Einstellungen zu überprüfen). Es gibt einige zusätzliche Features, aber die Grundfunktionen sind alle erhalten geblieben – nur in einem neuen Gewand. </a:t>
            </a:r>
          </a:p>
          <a:p>
            <a:endParaRPr lang="de-AT" smtClean="0">
              <a:ea typeface="ＭＳ Ｐゴシック" panose="020B0600070205080204" pitchFamily="34" charset="-128"/>
            </a:endParaRPr>
          </a:p>
          <a:p>
            <a:endParaRPr lang="de-AT" smtClean="0">
              <a:ea typeface="ＭＳ Ｐゴシック" panose="020B0600070205080204" pitchFamily="34" charset="-128"/>
            </a:endParaRPr>
          </a:p>
        </p:txBody>
      </p:sp>
      <p:sp>
        <p:nvSpPr>
          <p:cNvPr id="430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6063814D-E617-46D2-B0CE-D134247F3BFB}" type="slidenum">
              <a:rPr lang="de-DE" sz="1200"/>
              <a:pPr/>
              <a:t>11</a:t>
            </a:fld>
            <a:endParaRPr lang="de-DE" sz="1200"/>
          </a:p>
        </p:txBody>
      </p:sp>
    </p:spTree>
    <p:extLst>
      <p:ext uri="{BB962C8B-B14F-4D97-AF65-F5344CB8AC3E}">
        <p14:creationId xmlns:p14="http://schemas.microsoft.com/office/powerpoint/2010/main" val="2354343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dirty="0" smtClean="0">
                <a:ea typeface="ＭＳ Ｐゴシック" panose="020B0600070205080204" pitchFamily="34" charset="-128"/>
              </a:rPr>
              <a:t>Das Internet vergisst nicht! Immer vorher überlegen, ob veröffentlichte Kommentare, Bilder o.ä. in der Zukunft einmal unangenehm sein könnten. Einmal veröffentlichte Daten sind oft nicht mehr aus dem Web zu entfernen und können unter Umständen auch missbräuchlich verwendet werden.</a:t>
            </a:r>
          </a:p>
        </p:txBody>
      </p:sp>
    </p:spTree>
    <p:extLst>
      <p:ext uri="{BB962C8B-B14F-4D97-AF65-F5344CB8AC3E}">
        <p14:creationId xmlns:p14="http://schemas.microsoft.com/office/powerpoint/2010/main" val="3630791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solidFill>
            <a:srgbClr val="FFFFFF"/>
          </a:solidFill>
          <a:ln/>
        </p:spPr>
      </p:sp>
      <p:sp>
        <p:nvSpPr>
          <p:cNvPr id="45059" name="Rectangle 3"/>
          <p:cNvSpPr>
            <a:spLocks noGrp="1" noChangeArrowheads="1"/>
          </p:cNvSpPr>
          <p:nvPr>
            <p:ph type="body" idx="1"/>
          </p:nvPr>
        </p:nvSpPr>
        <p:spPr>
          <a:solidFill>
            <a:srgbClr val="FFFFFF"/>
          </a:solidFill>
          <a:ln>
            <a:solidFill>
              <a:srgbClr val="000000"/>
            </a:solidFill>
          </a:ln>
        </p:spPr>
        <p:txBody>
          <a:bodyPr/>
          <a:lstStyle/>
          <a:p>
            <a:r>
              <a:rPr lang="de-DE" b="1" smtClean="0">
                <a:ea typeface="ＭＳ Ｐゴシック" panose="020B0600070205080204" pitchFamily="34" charset="-128"/>
              </a:rPr>
              <a:t>PEGI-Symbole: </a:t>
            </a:r>
            <a:endParaRPr lang="de-AT" b="1" smtClean="0">
              <a:ea typeface="ＭＳ Ｐゴシック" panose="020B0600070205080204" pitchFamily="34" charset="-128"/>
            </a:endParaRPr>
          </a:p>
          <a:p>
            <a:r>
              <a:rPr lang="de-DE" b="1" smtClean="0">
                <a:ea typeface="ＭＳ Ｐゴシック" panose="020B0600070205080204" pitchFamily="34" charset="-128"/>
              </a:rPr>
              <a:t>Faust</a:t>
            </a:r>
            <a:r>
              <a:rPr lang="de-DE" smtClean="0">
                <a:ea typeface="ＭＳ Ｐゴシック" panose="020B0600070205080204" pitchFamily="34" charset="-128"/>
              </a:rPr>
              <a:t>: Gewalt; </a:t>
            </a:r>
            <a:r>
              <a:rPr lang="de-DE" b="1" smtClean="0">
                <a:ea typeface="ＭＳ Ｐゴシック" panose="020B0600070205080204" pitchFamily="34" charset="-128"/>
              </a:rPr>
              <a:t>Sprechblase</a:t>
            </a:r>
            <a:r>
              <a:rPr lang="de-DE" smtClean="0">
                <a:ea typeface="ＭＳ Ｐゴシック" panose="020B0600070205080204" pitchFamily="34" charset="-128"/>
              </a:rPr>
              <a:t>: vulgäre Sprache; </a:t>
            </a:r>
            <a:r>
              <a:rPr lang="de-DE" b="1" smtClean="0">
                <a:ea typeface="ＭＳ Ｐゴシック" panose="020B0600070205080204" pitchFamily="34" charset="-128"/>
              </a:rPr>
              <a:t>Spritze</a:t>
            </a:r>
            <a:r>
              <a:rPr lang="de-DE" smtClean="0">
                <a:ea typeface="ＭＳ Ｐゴシック" panose="020B0600070205080204" pitchFamily="34" charset="-128"/>
              </a:rPr>
              <a:t>: Drogen (beim Elterntest oft auch irreleitend als „Blut“ bezeichnet); </a:t>
            </a:r>
            <a:r>
              <a:rPr lang="de-DE" b="1" smtClean="0">
                <a:ea typeface="ＭＳ Ｐゴシック" panose="020B0600070205080204" pitchFamily="34" charset="-128"/>
              </a:rPr>
              <a:t>Spinne</a:t>
            </a:r>
            <a:r>
              <a:rPr lang="de-DE" smtClean="0">
                <a:ea typeface="ＭＳ Ｐゴシック" panose="020B0600070205080204" pitchFamily="34" charset="-128"/>
              </a:rPr>
              <a:t>: angsterregende Inhalte; </a:t>
            </a:r>
            <a:r>
              <a:rPr lang="de-DE" b="1" smtClean="0">
                <a:ea typeface="ＭＳ Ｐゴシック" panose="020B0600070205080204" pitchFamily="34" charset="-128"/>
              </a:rPr>
              <a:t>Männer</a:t>
            </a:r>
            <a:r>
              <a:rPr lang="de-DE" smtClean="0">
                <a:ea typeface="ＭＳ Ｐゴシック" panose="020B0600070205080204" pitchFamily="34" charset="-128"/>
              </a:rPr>
              <a:t>-</a:t>
            </a:r>
            <a:r>
              <a:rPr lang="de-DE" b="1" smtClean="0">
                <a:ea typeface="ＭＳ Ｐゴシック" panose="020B0600070205080204" pitchFamily="34" charset="-128"/>
              </a:rPr>
              <a:t>Frauen</a:t>
            </a:r>
            <a:r>
              <a:rPr lang="de-DE" smtClean="0">
                <a:ea typeface="ＭＳ Ｐゴシック" panose="020B0600070205080204" pitchFamily="34" charset="-128"/>
              </a:rPr>
              <a:t>: sexuelle Inhalte (beim Elterntest fälschlicherweise als „können Männer und Frauen spielen“ dargestellt); </a:t>
            </a:r>
            <a:r>
              <a:rPr lang="de-DE" b="1" smtClean="0">
                <a:ea typeface="ＭＳ Ｐゴシック" panose="020B0600070205080204" pitchFamily="34" charset="-128"/>
              </a:rPr>
              <a:t>Würfel</a:t>
            </a:r>
            <a:r>
              <a:rPr lang="de-DE" smtClean="0">
                <a:ea typeface="ＭＳ Ｐゴシック" panose="020B0600070205080204" pitchFamily="34" charset="-128"/>
              </a:rPr>
              <a:t>: Glückspiel; </a:t>
            </a:r>
            <a:r>
              <a:rPr lang="de-DE" b="1" smtClean="0">
                <a:ea typeface="ＭＳ Ｐゴシック" panose="020B0600070205080204" pitchFamily="34" charset="-128"/>
              </a:rPr>
              <a:t>Personengruppe</a:t>
            </a:r>
            <a:r>
              <a:rPr lang="de-DE" smtClean="0">
                <a:ea typeface="ＭＳ Ｐゴシック" panose="020B0600070205080204" pitchFamily="34" charset="-128"/>
              </a:rPr>
              <a:t>: Diskriminierung; </a:t>
            </a:r>
            <a:r>
              <a:rPr lang="de-DE" b="1" smtClean="0">
                <a:ea typeface="ＭＳ Ｐゴシック" panose="020B0600070205080204" pitchFamily="34" charset="-128"/>
              </a:rPr>
              <a:t>3, 7, 12, 16, 18</a:t>
            </a:r>
            <a:r>
              <a:rPr lang="de-DE" smtClean="0">
                <a:ea typeface="ＭＳ Ｐゴシック" panose="020B0600070205080204" pitchFamily="34" charset="-128"/>
              </a:rPr>
              <a:t>: Altersfreigabe laut Jugendschutzgesetz (in Wien müssen Spiele verpflichtend gekennzeichnet sein) – die Alterskennzeichnung bezieht sich nur auf den Jugendschutz, nicht auf die Spielbarkeit!</a:t>
            </a:r>
          </a:p>
          <a:p>
            <a:endParaRPr lang="de-AT" smtClean="0">
              <a:ea typeface="ＭＳ Ｐゴシック" panose="020B0600070205080204" pitchFamily="34" charset="-128"/>
            </a:endParaRPr>
          </a:p>
          <a:p>
            <a:endParaRPr lang="de-DE" smtClean="0">
              <a:ea typeface="ＭＳ Ｐゴシック" panose="020B0600070205080204" pitchFamily="34" charset="-128"/>
            </a:endParaRPr>
          </a:p>
          <a:p>
            <a:endParaRPr lang="de-DE" smtClean="0">
              <a:ea typeface="ＭＳ Ｐゴシック" panose="020B0600070205080204" pitchFamily="34" charset="-128"/>
            </a:endParaRPr>
          </a:p>
        </p:txBody>
      </p:sp>
    </p:spTree>
    <p:extLst>
      <p:ext uri="{BB962C8B-B14F-4D97-AF65-F5344CB8AC3E}">
        <p14:creationId xmlns:p14="http://schemas.microsoft.com/office/powerpoint/2010/main" val="181004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a:ln/>
        </p:spPr>
      </p:sp>
      <p:sp>
        <p:nvSpPr>
          <p:cNvPr id="460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smtClean="0">
              <a:ea typeface="ＭＳ Ｐゴシック" panose="020B0600070205080204" pitchFamily="34" charset="-128"/>
            </a:endParaRPr>
          </a:p>
        </p:txBody>
      </p:sp>
      <p:sp>
        <p:nvSpPr>
          <p:cNvPr id="4608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11592948-6483-4CF6-80DD-71CF2C1649FF}" type="slidenum">
              <a:rPr lang="de-DE" sz="1200"/>
              <a:pPr/>
              <a:t>14</a:t>
            </a:fld>
            <a:endParaRPr lang="de-DE" sz="1200"/>
          </a:p>
        </p:txBody>
      </p:sp>
    </p:spTree>
    <p:extLst>
      <p:ext uri="{BB962C8B-B14F-4D97-AF65-F5344CB8AC3E}">
        <p14:creationId xmlns:p14="http://schemas.microsoft.com/office/powerpoint/2010/main" val="3848472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ln/>
        </p:spPr>
      </p:sp>
      <p:sp>
        <p:nvSpPr>
          <p:cNvPr id="4710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de-AT" dirty="0" smtClean="0">
                <a:ea typeface="ＭＳ Ｐゴシック" panose="020B0600070205080204" pitchFamily="34" charset="-128"/>
              </a:rPr>
              <a:t>Alle Mobiltelefone verfügen über einen SIM-Code beim Einschalten des </a:t>
            </a:r>
            <a:r>
              <a:rPr lang="de-AT" dirty="0" err="1" smtClean="0">
                <a:ea typeface="ＭＳ Ｐゴシック" panose="020B0600070205080204" pitchFamily="34" charset="-128"/>
              </a:rPr>
              <a:t>Smartphones</a:t>
            </a:r>
            <a:r>
              <a:rPr lang="de-AT" dirty="0" smtClean="0">
                <a:ea typeface="ＭＳ Ｐゴシック" panose="020B0600070205080204" pitchFamily="34" charset="-128"/>
              </a:rPr>
              <a:t>/Handys. Auch beim Aktivieren aus dem Ruhezustand ist oftmals eine Passworteingabe möglich.</a:t>
            </a:r>
          </a:p>
          <a:p>
            <a:pPr>
              <a:lnSpc>
                <a:spcPct val="90000"/>
              </a:lnSpc>
            </a:pPr>
            <a:endParaRPr lang="de-AT" dirty="0" smtClean="0">
              <a:ea typeface="ＭＳ Ｐゴシック" panose="020B0600070205080204" pitchFamily="34" charset="-128"/>
            </a:endParaRPr>
          </a:p>
          <a:p>
            <a:pPr>
              <a:lnSpc>
                <a:spcPct val="90000"/>
              </a:lnSpc>
            </a:pPr>
            <a:r>
              <a:rPr lang="de-AT" dirty="0" smtClean="0">
                <a:ea typeface="ＭＳ Ｐゴシック" panose="020B0600070205080204" pitchFamily="34" charset="-128"/>
              </a:rPr>
              <a:t>Bei manchen Apps (z. B. bei Spielen) besteht die Möglichkeit, in den Anwendungen Guthaben oder Punkte zu kaufen (so genannte „In-App“-Käufe), ohne den klassischen Bestellprozess zu durchlaufen. Damit steigt die Gefahr, unbewusst Geld auszugeben. Am besten die Funktion „In-App-Käufe“ deaktivieren.</a:t>
            </a:r>
          </a:p>
          <a:p>
            <a:pPr>
              <a:lnSpc>
                <a:spcPct val="90000"/>
              </a:lnSpc>
            </a:pPr>
            <a:r>
              <a:rPr lang="de-AT" dirty="0" smtClean="0">
                <a:ea typeface="ＭＳ Ｐゴシック" panose="020B0600070205080204" pitchFamily="34" charset="-128"/>
              </a:rPr>
              <a:t>Viele Apps verbrauchen während der Nutzung und beim Update oft unbemerkt Datenvolumen. Es empfiehlt sich die Funktion „automatische Updates“ zu deaktivieren.</a:t>
            </a:r>
          </a:p>
          <a:p>
            <a:pPr>
              <a:lnSpc>
                <a:spcPct val="90000"/>
              </a:lnSpc>
            </a:pPr>
            <a:endParaRPr lang="de-AT" dirty="0" smtClean="0">
              <a:ea typeface="ＭＳ Ｐゴシック" panose="020B0600070205080204" pitchFamily="34" charset="-128"/>
            </a:endParaRPr>
          </a:p>
          <a:p>
            <a:pPr>
              <a:lnSpc>
                <a:spcPct val="90000"/>
              </a:lnSpc>
            </a:pPr>
            <a:r>
              <a:rPr lang="de-AT" dirty="0" smtClean="0">
                <a:ea typeface="ＭＳ Ｐゴシック" panose="020B0600070205080204" pitchFamily="34" charset="-128"/>
              </a:rPr>
              <a:t>Apps übermitteln oftmals Adress- und Standortdaten (also persönliche Daten). In den Einstellungen lässt sich dies kontrollieren. (Adress- und Standortdaten  sollten nur beim Navigationssystem oder einem Routenplaner freigegeben werden). Da die Ordnungsdienste jederzeit auch noch nachträglich aktiviert werden können, empfiehlt es sich bei der Installation einer APP die Frage der Ortung zuerst einmal zu verneinen.</a:t>
            </a:r>
          </a:p>
          <a:p>
            <a:pPr>
              <a:lnSpc>
                <a:spcPct val="90000"/>
              </a:lnSpc>
            </a:pPr>
            <a:endParaRPr lang="de-AT" dirty="0" smtClean="0">
              <a:ea typeface="ＭＳ Ｐゴシック" panose="020B0600070205080204" pitchFamily="34" charset="-128"/>
            </a:endParaRPr>
          </a:p>
          <a:p>
            <a:pPr>
              <a:lnSpc>
                <a:spcPct val="90000"/>
              </a:lnSpc>
            </a:pPr>
            <a:r>
              <a:rPr lang="de-AT" dirty="0" smtClean="0">
                <a:ea typeface="ＭＳ Ｐゴシック" panose="020B0600070205080204" pitchFamily="34" charset="-128"/>
              </a:rPr>
              <a:t>Verlorene und gestohlene </a:t>
            </a:r>
            <a:r>
              <a:rPr lang="de-AT" dirty="0" err="1" smtClean="0">
                <a:ea typeface="ＭＳ Ｐゴシック" panose="020B0600070205080204" pitchFamily="34" charset="-128"/>
              </a:rPr>
              <a:t>Smartphones</a:t>
            </a:r>
            <a:r>
              <a:rPr lang="de-AT" dirty="0" smtClean="0">
                <a:ea typeface="ＭＳ Ｐゴシック" panose="020B0600070205080204" pitchFamily="34" charset="-128"/>
              </a:rPr>
              <a:t>/Handys können geortet werden, wenn sich die SIM-Karte noch im Handy befindet und diese vorher für einen Ortungsdienst freigeschaltet wurde. Für eine aktuelle Ortungsangabe muss auch das Gerät eingeschaltet und im Handy-Funknetz eingebucht sein. Eine meist zusätzlich angebotene Funktion ist die Ortung und das Sperren von Handys, sowie das Löschen vertraulicher Daten über Fernzugriff.</a:t>
            </a:r>
          </a:p>
          <a:p>
            <a:pPr>
              <a:lnSpc>
                <a:spcPct val="90000"/>
              </a:lnSpc>
            </a:pPr>
            <a:endParaRPr lang="de-AT" dirty="0" smtClean="0">
              <a:ea typeface="ＭＳ Ｐゴシック" panose="020B0600070205080204" pitchFamily="34" charset="-128"/>
            </a:endParaRPr>
          </a:p>
        </p:txBody>
      </p:sp>
      <p:sp>
        <p:nvSpPr>
          <p:cNvPr id="4710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FE38FB13-BBB8-472C-9622-0BB3BB2C9310}" type="slidenum">
              <a:rPr lang="de-DE" sz="1200"/>
              <a:pPr/>
              <a:t>15</a:t>
            </a:fld>
            <a:endParaRPr lang="de-DE" sz="1200"/>
          </a:p>
        </p:txBody>
      </p:sp>
    </p:spTree>
    <p:extLst>
      <p:ext uri="{BB962C8B-B14F-4D97-AF65-F5344CB8AC3E}">
        <p14:creationId xmlns:p14="http://schemas.microsoft.com/office/powerpoint/2010/main" val="4265139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b="1" smtClean="0">
                <a:ea typeface="ＭＳ Ｐゴシック" panose="020B0600070205080204" pitchFamily="34" charset="-128"/>
              </a:rPr>
              <a:t>Sichere Passwörter</a:t>
            </a:r>
            <a:r>
              <a:rPr lang="de-AT" smtClean="0">
                <a:ea typeface="ＭＳ Ｐゴシック" panose="020B0600070205080204" pitchFamily="34" charset="-128"/>
              </a:rPr>
              <a:t>: bestehen aus einer Kombination aus mindestens acht Buchstaben, Zahlen und Sonderzeichen.</a:t>
            </a:r>
          </a:p>
          <a:p>
            <a:r>
              <a:rPr lang="de-AT" smtClean="0">
                <a:ea typeface="ＭＳ Ｐゴシック" panose="020B0600070205080204" pitchFamily="34" charset="-128"/>
              </a:rPr>
              <a:t>Gut kann man sich ein Passwort merken, indem man die Anfangsbuchstaben und Satzzeichen eines beliebigen Satzes nimmt.</a:t>
            </a:r>
          </a:p>
          <a:p>
            <a:r>
              <a:rPr lang="de-AT" smtClean="0">
                <a:ea typeface="ＭＳ Ｐゴシック" panose="020B0600070205080204" pitchFamily="34" charset="-128"/>
              </a:rPr>
              <a:t>z.B. „</a:t>
            </a:r>
            <a:r>
              <a:rPr lang="de-AT" u="sng" smtClean="0">
                <a:ea typeface="ＭＳ Ｐゴシック" panose="020B0600070205080204" pitchFamily="34" charset="-128"/>
              </a:rPr>
              <a:t>I</a:t>
            </a:r>
            <a:r>
              <a:rPr lang="de-AT" smtClean="0">
                <a:ea typeface="ＭＳ Ｐゴシック" panose="020B0600070205080204" pitchFamily="34" charset="-128"/>
              </a:rPr>
              <a:t>ch </a:t>
            </a:r>
            <a:r>
              <a:rPr lang="de-AT" u="sng" smtClean="0">
                <a:ea typeface="ＭＳ Ｐゴシック" panose="020B0600070205080204" pitchFamily="34" charset="-128"/>
              </a:rPr>
              <a:t>h</a:t>
            </a:r>
            <a:r>
              <a:rPr lang="de-AT" smtClean="0">
                <a:ea typeface="ＭＳ Ｐゴシック" panose="020B0600070205080204" pitchFamily="34" charset="-128"/>
              </a:rPr>
              <a:t>abe </a:t>
            </a:r>
            <a:r>
              <a:rPr lang="de-AT" u="sng" smtClean="0">
                <a:ea typeface="ＭＳ Ｐゴシック" panose="020B0600070205080204" pitchFamily="34" charset="-128"/>
              </a:rPr>
              <a:t>n</a:t>
            </a:r>
            <a:r>
              <a:rPr lang="de-AT" smtClean="0">
                <a:ea typeface="ＭＳ Ｐゴシック" panose="020B0600070205080204" pitchFamily="34" charset="-128"/>
              </a:rPr>
              <a:t>och </a:t>
            </a:r>
            <a:r>
              <a:rPr lang="de-AT" u="sng" smtClean="0">
                <a:ea typeface="ＭＳ Ｐゴシック" panose="020B0600070205080204" pitchFamily="34" charset="-128"/>
              </a:rPr>
              <a:t>n</a:t>
            </a:r>
            <a:r>
              <a:rPr lang="de-AT" smtClean="0">
                <a:ea typeface="ＭＳ Ｐゴシック" panose="020B0600070205080204" pitchFamily="34" charset="-128"/>
              </a:rPr>
              <a:t>ie </a:t>
            </a:r>
            <a:r>
              <a:rPr lang="de-AT" u="sng" smtClean="0">
                <a:ea typeface="ＭＳ Ｐゴシック" panose="020B0600070205080204" pitchFamily="34" charset="-128"/>
              </a:rPr>
              <a:t>5</a:t>
            </a:r>
            <a:r>
              <a:rPr lang="de-AT" smtClean="0">
                <a:ea typeface="ＭＳ Ｐゴシック" panose="020B0600070205080204" pitchFamily="34" charset="-128"/>
              </a:rPr>
              <a:t> </a:t>
            </a:r>
            <a:r>
              <a:rPr lang="de-AT" u="sng" smtClean="0">
                <a:ea typeface="ＭＳ Ｐゴシック" panose="020B0600070205080204" pitchFamily="34" charset="-128"/>
              </a:rPr>
              <a:t>M</a:t>
            </a:r>
            <a:r>
              <a:rPr lang="de-AT" smtClean="0">
                <a:ea typeface="ＭＳ Ｐゴシック" panose="020B0600070205080204" pitchFamily="34" charset="-128"/>
              </a:rPr>
              <a:t>elonen </a:t>
            </a:r>
            <a:r>
              <a:rPr lang="de-AT" u="sng" smtClean="0">
                <a:ea typeface="ＭＳ Ｐゴシック" panose="020B0600070205080204" pitchFamily="34" charset="-128"/>
              </a:rPr>
              <a:t>g</a:t>
            </a:r>
            <a:r>
              <a:rPr lang="de-AT" smtClean="0">
                <a:ea typeface="ＭＳ Ｐゴシック" panose="020B0600070205080204" pitchFamily="34" charset="-128"/>
              </a:rPr>
              <a:t>etragen!“ </a:t>
            </a:r>
            <a:r>
              <a:rPr lang="de-AT" smtClean="0">
                <a:ea typeface="ＭＳ Ｐゴシック" panose="020B0600070205080204" pitchFamily="34" charset="-128"/>
                <a:sym typeface="Wingdings" panose="05000000000000000000" pitchFamily="2" charset="2"/>
              </a:rPr>
              <a:t></a:t>
            </a:r>
            <a:r>
              <a:rPr lang="de-AT" smtClean="0">
                <a:ea typeface="ＭＳ Ｐゴシック" panose="020B0600070205080204" pitchFamily="34" charset="-128"/>
              </a:rPr>
              <a:t> Ihnn5Mg!</a:t>
            </a:r>
          </a:p>
          <a:p>
            <a:endParaRPr lang="de-AT" smtClean="0">
              <a:ea typeface="ＭＳ Ｐゴシック" panose="020B0600070205080204" pitchFamily="34" charset="-128"/>
            </a:endParaRPr>
          </a:p>
          <a:p>
            <a:r>
              <a:rPr lang="de-DE" b="1" smtClean="0">
                <a:ea typeface="ＭＳ Ｐゴシック" panose="020B0600070205080204" pitchFamily="34" charset="-128"/>
              </a:rPr>
              <a:t>Phishing:</a:t>
            </a:r>
            <a:r>
              <a:rPr lang="de-DE" smtClean="0">
                <a:ea typeface="ＭＳ Ｐゴシック" panose="020B0600070205080204" pitchFamily="34" charset="-128"/>
              </a:rPr>
              <a:t> ist eine besondere Form des Online-Betrugs. Es wird von Kriminellen im Internet eingesetzt, um an Zugangsdaten für z.B. Online-Banking oder Online-Auktionen zu kommen. In gefälschten E-Mails werden Bank-KundInnen aufgefordert, ihre persönlichen Bankdaten bekannt zu geben oder sich damit auf einer bestimmten Website anzumelden. Diese E-Mails und Websites sind oft dem Erscheinungsbild von Banken täuschend echt nachgeahmt.</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3366699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dirty="0" smtClean="0">
                <a:ea typeface="ＭＳ Ｐゴシック" panose="020B0600070205080204" pitchFamily="34" charset="-128"/>
              </a:rPr>
              <a:t>Zorn und der mangelnde Umgang damit ist der häufigste Grund für Cyber-Mobbing. </a:t>
            </a:r>
            <a:endParaRPr lang="de-AT" b="1" dirty="0" smtClean="0">
              <a:ea typeface="ＭＳ Ｐゴシック" panose="020B0600070205080204" pitchFamily="34" charset="-128"/>
            </a:endParaRPr>
          </a:p>
          <a:p>
            <a:endParaRPr lang="de-AT" b="1" dirty="0" smtClean="0">
              <a:ea typeface="ＭＳ Ｐゴシック" panose="020B0600070205080204" pitchFamily="34" charset="-128"/>
            </a:endParaRPr>
          </a:p>
          <a:p>
            <a:r>
              <a:rPr lang="de-AT" b="1" dirty="0" smtClean="0">
                <a:ea typeface="ＭＳ Ｐゴシック" panose="020B0600070205080204" pitchFamily="34" charset="-128"/>
              </a:rPr>
              <a:t>Besonderheiten von Cyber-Mobbing:</a:t>
            </a:r>
            <a:endParaRPr lang="de-AT" dirty="0" smtClean="0">
              <a:ea typeface="ＭＳ Ｐゴシック" panose="020B0600070205080204" pitchFamily="34" charset="-128"/>
            </a:endParaRPr>
          </a:p>
          <a:p>
            <a:pPr>
              <a:buFontTx/>
              <a:buChar char="•"/>
            </a:pPr>
            <a:r>
              <a:rPr lang="de-AT" dirty="0" smtClean="0">
                <a:ea typeface="ＭＳ Ｐゴシック" panose="020B0600070205080204" pitchFamily="34" charset="-128"/>
              </a:rPr>
              <a:t> Cyber-Mobbing kann </a:t>
            </a:r>
            <a:r>
              <a:rPr lang="de-AT" b="1" dirty="0" smtClean="0">
                <a:ea typeface="ＭＳ Ｐゴシック" panose="020B0600070205080204" pitchFamily="34" charset="-128"/>
              </a:rPr>
              <a:t>rund um die Uhr</a:t>
            </a:r>
            <a:r>
              <a:rPr lang="de-AT" dirty="0" smtClean="0">
                <a:ea typeface="ＭＳ Ｐゴシック" panose="020B0600070205080204" pitchFamily="34" charset="-128"/>
              </a:rPr>
              <a:t> stattfinden. Durch die permanente Verfügbarkeit von Internet und Handy ist es Jugendlichen nur schwer möglich, Cyber-Mobbing-Attacken zu entgehen.</a:t>
            </a:r>
          </a:p>
          <a:p>
            <a:pPr>
              <a:buFontTx/>
              <a:buChar char="•"/>
            </a:pPr>
            <a:r>
              <a:rPr lang="de-AT" dirty="0" smtClean="0">
                <a:ea typeface="ＭＳ Ｐゴシック" panose="020B0600070205080204" pitchFamily="34" charset="-128"/>
              </a:rPr>
              <a:t> Cyber-Mobbing erreicht ein großes Publikum. Soziale Netzwerke, E-Mail und Handy ermöglichen die </a:t>
            </a:r>
            <a:r>
              <a:rPr lang="de-AT" b="1" dirty="0" smtClean="0">
                <a:ea typeface="ＭＳ Ｐゴシック" panose="020B0600070205080204" pitchFamily="34" charset="-128"/>
              </a:rPr>
              <a:t>schnelle Verbreitung</a:t>
            </a:r>
            <a:r>
              <a:rPr lang="de-AT" dirty="0" smtClean="0">
                <a:ea typeface="ＭＳ Ｐゴシック" panose="020B0600070205080204" pitchFamily="34" charset="-128"/>
              </a:rPr>
              <a:t> von Inhalten an eine breite Öffentlichkeit. Auch wenn Inhalte von einer Webseite gelöscht werden, sind sie möglicherweise schon vielfach kopiert, weiterverschickt oder in Internet-Archiven abgespeichert worden.</a:t>
            </a:r>
          </a:p>
          <a:p>
            <a:pPr>
              <a:buFontTx/>
              <a:buChar char="•"/>
            </a:pPr>
            <a:r>
              <a:rPr lang="de-AT" dirty="0" smtClean="0">
                <a:ea typeface="ＭＳ Ｐゴシック" panose="020B0600070205080204" pitchFamily="34" charset="-128"/>
              </a:rPr>
              <a:t> Cyber-Bullys agieren </a:t>
            </a:r>
            <a:r>
              <a:rPr lang="de-AT" b="1" dirty="0" smtClean="0">
                <a:ea typeface="ＭＳ Ｐゴシック" panose="020B0600070205080204" pitchFamily="34" charset="-128"/>
              </a:rPr>
              <a:t>(scheinbar) anonym</a:t>
            </a:r>
            <a:r>
              <a:rPr lang="de-AT" dirty="0" smtClean="0">
                <a:ea typeface="ＭＳ Ｐゴシック" panose="020B0600070205080204" pitchFamily="34" charset="-128"/>
              </a:rPr>
              <a:t>. Oft glauben die Täter/innen, im Internet anonym agieren zu können, indem sie sich z.B. hinter einer erfundenen Identität verstecken. Sie müssen sich nicht direkt mit ihrem Opfer auseinandersetzen. Dadurch ist ihnen gar nicht bewusst, was verletzende Worte oder Bilder auslösen können. Was jedoch oft vergessen wird: Jede Aktion im Web (z. B. Chatten, eine E-Mail schreiben, eine Webseite besuchen) hinterlässt Spuren und über die so genannte „IP-Adresse“ kann der benutzte Computer eindeutig identifiziert werden.</a:t>
            </a:r>
          </a:p>
          <a:p>
            <a:pPr>
              <a:buFontTx/>
              <a:buChar char="•"/>
            </a:pPr>
            <a:r>
              <a:rPr lang="de-AT" dirty="0" smtClean="0">
                <a:ea typeface="ＭＳ Ｐゴシック" panose="020B0600070205080204" pitchFamily="34" charset="-128"/>
              </a:rPr>
              <a:t> Oft sind beim Cyber-Mobbing die </a:t>
            </a:r>
            <a:r>
              <a:rPr lang="de-AT" b="1" dirty="0" smtClean="0">
                <a:ea typeface="ＭＳ Ｐゴシック" panose="020B0600070205080204" pitchFamily="34" charset="-128"/>
              </a:rPr>
              <a:t>Rollen der „Täter/innen“ und der „Opfer“</a:t>
            </a:r>
            <a:r>
              <a:rPr lang="de-AT" dirty="0" smtClean="0">
                <a:ea typeface="ＭＳ Ｐゴシック" panose="020B0600070205080204" pitchFamily="34" charset="-128"/>
              </a:rPr>
              <a:t> nicht ohne weiteres zu trennen. Attacken können als Gegenattacken wiederkehren und so die ursprünglichen Täter/innen zu Opfern werden lassen. Zudem sind Persönlichkeitsmerkmale, die oft auf klassische Mobbingopfer und -</a:t>
            </a:r>
            <a:r>
              <a:rPr lang="de-AT" dirty="0" err="1" smtClean="0">
                <a:ea typeface="ＭＳ Ｐゴシック" panose="020B0600070205080204" pitchFamily="34" charset="-128"/>
              </a:rPr>
              <a:t>täterInnen</a:t>
            </a:r>
            <a:r>
              <a:rPr lang="de-AT" dirty="0" smtClean="0">
                <a:ea typeface="ＭＳ Ｐゴシック" panose="020B0600070205080204" pitchFamily="34" charset="-128"/>
              </a:rPr>
              <a:t> zutrifft, bei Cyber-Mobbing weniger maßgeblich.</a:t>
            </a:r>
          </a:p>
        </p:txBody>
      </p:sp>
    </p:spTree>
    <p:extLst>
      <p:ext uri="{BB962C8B-B14F-4D97-AF65-F5344CB8AC3E}">
        <p14:creationId xmlns:p14="http://schemas.microsoft.com/office/powerpoint/2010/main" val="767341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50" tIns="47325" rIns="94650" bIns="47325"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872F05BB-DFDC-45C2-B198-253A784FE520}" type="slidenum">
              <a:rPr lang="de-DE" sz="1200">
                <a:ea typeface="ＭＳ Ｐゴシック" panose="020B0600070205080204" pitchFamily="34" charset="-128"/>
              </a:rPr>
              <a:pPr algn="r"/>
              <a:t>18</a:t>
            </a:fld>
            <a:endParaRPr lang="de-DE" sz="1200">
              <a:ea typeface="ＭＳ Ｐゴシック" panose="020B0600070205080204" pitchFamily="34" charset="-128"/>
            </a:endParaRPr>
          </a:p>
        </p:txBody>
      </p:sp>
      <p:sp>
        <p:nvSpPr>
          <p:cNvPr id="50179" name="Rectangle 2"/>
          <p:cNvSpPr>
            <a:spLocks noGrp="1" noRot="1" noChangeAspect="1" noChangeArrowheads="1" noTextEdit="1"/>
          </p:cNvSpPr>
          <p:nvPr>
            <p:ph type="sldImg"/>
          </p:nvPr>
        </p:nvSpPr>
        <p:spPr>
          <a:xfrm>
            <a:off x="990600" y="768350"/>
            <a:ext cx="5118100" cy="3838575"/>
          </a:xfrm>
          <a:solidFill>
            <a:srgbClr val="FFFFFF"/>
          </a:solidFill>
          <a:ln/>
        </p:spPr>
      </p:sp>
      <p:sp>
        <p:nvSpPr>
          <p:cNvPr id="50180" name="Rectangle 3"/>
          <p:cNvSpPr>
            <a:spLocks noGrp="1" noChangeArrowheads="1"/>
          </p:cNvSpPr>
          <p:nvPr>
            <p:ph type="body" idx="1"/>
          </p:nvPr>
        </p:nvSpPr>
        <p:spPr>
          <a:xfrm>
            <a:off x="708025" y="4859338"/>
            <a:ext cx="5683250" cy="4606925"/>
          </a:xfrm>
          <a:noFill/>
          <a:ln>
            <a:solidFill>
              <a:srgbClr val="000000"/>
            </a:solidFill>
          </a:ln>
          <a:extLst>
            <a:ext uri="{909E8E84-426E-40DD-AFC4-6F175D3DCCD1}">
              <a14:hiddenFill xmlns:a14="http://schemas.microsoft.com/office/drawing/2010/main">
                <a:solidFill>
                  <a:srgbClr val="FFFFFF"/>
                </a:solidFill>
              </a14:hiddenFill>
            </a:ext>
          </a:extLst>
        </p:spPr>
        <p:txBody>
          <a:bodyPr lIns="94896" tIns="47448" rIns="94896" bIns="47448"/>
          <a:lstStyle/>
          <a:p>
            <a:r>
              <a:rPr lang="de-AT" b="1" smtClean="0">
                <a:ea typeface="ＭＳ Ｐゴシック" panose="020B0600070205080204" pitchFamily="34" charset="-128"/>
              </a:rPr>
              <a:t>Abzocke-Websites:</a:t>
            </a:r>
            <a:r>
              <a:rPr lang="de-AT" smtClean="0">
                <a:ea typeface="ＭＳ Ｐゴシック" panose="020B0600070205080204" pitchFamily="34" charset="-128"/>
              </a:rPr>
              <a:t> locken mit vermeintlichen </a:t>
            </a:r>
            <a:r>
              <a:rPr lang="de-DE" smtClean="0">
                <a:ea typeface="ＭＳ Ｐゴシック" panose="020B0600070205080204" pitchFamily="34" charset="-128"/>
              </a:rPr>
              <a:t>„</a:t>
            </a:r>
            <a:r>
              <a:rPr lang="de-AT" smtClean="0">
                <a:ea typeface="ＭＳ Ｐゴシック" panose="020B0600070205080204" pitchFamily="34" charset="-128"/>
              </a:rPr>
              <a:t>Gratis“-Angeboten wie Software-Downloads, IQ-Tests, Horoskopen, Rezepten etc., für deren Nutzung man hinterher aber trotzdem eine Rechnung erhält. Die Informationen über die Kosten sind oft so versteckt, dass man sie leicht übersehen kann – deshalb sind solche Angebote in der Regel illegal. Ein Hinweis zur Identifizierung von Abzocke-Websites: Sie erwecken den Eindruck, dass die angebotene Leistung kostenlos ist. Ohne Bekanntgabe von Adressdaten und dem Akzeptieren der Allgemeinen Geschäftsbedingungen (AGB) ist die Nutzung meist nicht möglich. Bei Unklarheiten oder wenn man in die Falle getappt ist, hilft der Internet Ombudsmann: </a:t>
            </a:r>
            <a:r>
              <a:rPr lang="de-AT" u="sng" smtClean="0">
                <a:ea typeface="ＭＳ Ｐゴシック" panose="020B0600070205080204" pitchFamily="34" charset="-128"/>
                <a:hlinkClick r:id="rId3"/>
              </a:rPr>
              <a:t>www.ombudsmann.at</a:t>
            </a:r>
            <a:r>
              <a:rPr lang="de-AT" smtClean="0">
                <a:ea typeface="ＭＳ Ｐゴシック" panose="020B0600070205080204" pitchFamily="34" charset="-128"/>
              </a:rPr>
              <a:t>. </a:t>
            </a:r>
          </a:p>
          <a:p>
            <a:endParaRPr lang="de-DE" smtClean="0">
              <a:ea typeface="ＭＳ Ｐゴシック" panose="020B0600070205080204" pitchFamily="34" charset="-128"/>
            </a:endParaRPr>
          </a:p>
          <a:p>
            <a:r>
              <a:rPr lang="de-DE" b="1" smtClean="0">
                <a:ea typeface="ＭＳ Ｐゴシック" panose="020B0600070205080204" pitchFamily="34" charset="-128"/>
              </a:rPr>
              <a:t>Was tun, wenn man in eine Falle getappt ist?</a:t>
            </a:r>
          </a:p>
          <a:p>
            <a:pPr>
              <a:buFontTx/>
              <a:buAutoNum type="arabicPeriod"/>
            </a:pPr>
            <a:r>
              <a:rPr lang="de-DE" smtClean="0">
                <a:ea typeface="ＭＳ Ｐゴシック" panose="020B0600070205080204" pitchFamily="34" charset="-128"/>
              </a:rPr>
              <a:t>Durch Rechnungen und Drohungen (Inkassobüro, Anwalt, Klage, Pfändung etc.) nicht einschüchtern lassen. In der Regel besteht kein Anspruch der unseriösen Firma auf Zahlung.</a:t>
            </a:r>
          </a:p>
          <a:p>
            <a:pPr>
              <a:buFontTx/>
              <a:buAutoNum type="arabicPeriod"/>
            </a:pPr>
            <a:r>
              <a:rPr lang="de-DE" smtClean="0">
                <a:ea typeface="ＭＳ Ｐゴシック" panose="020B0600070205080204" pitchFamily="34" charset="-128"/>
              </a:rPr>
              <a:t>An eine Konsumentenberatungsstelle wenden (z.B. Internet Ombudsmann, Arbeiterkammer, Verein für Konsumenteninformation). Sie berät, was im konkreten Fall zu tun ist, und stellt Musterbriefe zur Verfügung. </a:t>
            </a:r>
          </a:p>
          <a:p>
            <a:pPr>
              <a:buFontTx/>
              <a:buAutoNum type="arabicPeriod"/>
            </a:pPr>
            <a:r>
              <a:rPr lang="de-DE" smtClean="0">
                <a:ea typeface="ＭＳ Ｐゴシック" panose="020B0600070205080204" pitchFamily="34" charset="-128"/>
              </a:rPr>
              <a:t>Mit einem Musterbrief begründet man, warum man die Rechnung nicht bezahlt. Kinder unter 14 Jahren sind noch nicht geschäftsfähig, daher ist hier entsprechend zu argumentieren. Den Musterbrief eingeschrieben an das Unternehmen schicken und den Aufgabeschein und eine Kopie des Schreibens aufheben.</a:t>
            </a:r>
          </a:p>
          <a:p>
            <a:pPr>
              <a:buFontTx/>
              <a:buAutoNum type="arabicPeriod"/>
            </a:pPr>
            <a:r>
              <a:rPr lang="de-DE" smtClean="0">
                <a:ea typeface="ＭＳ Ｐゴシック" panose="020B0600070205080204" pitchFamily="34" charset="-128"/>
              </a:rPr>
              <a:t>Nachdem man die obigen Schritte erledigt hat, kann man alle weiteren Zahlungsaufforderungen und Drohungen der Abzocke-Firma ignorieren. </a:t>
            </a:r>
          </a:p>
          <a:p>
            <a:endParaRPr lang="de-DE" smtClean="0">
              <a:ea typeface="ＭＳ Ｐゴシック" panose="020B0600070205080204" pitchFamily="34" charset="-128"/>
            </a:endParaRPr>
          </a:p>
          <a:p>
            <a:r>
              <a:rPr lang="de-DE" b="1" smtClean="0">
                <a:ea typeface="ＭＳ Ｐゴシック" panose="020B0600070205080204" pitchFamily="34" charset="-128"/>
              </a:rPr>
              <a:t>Watchlist des Internet Ombudsmann:</a:t>
            </a:r>
            <a:endParaRPr lang="de-AT" smtClean="0">
              <a:ea typeface="ＭＳ Ｐゴシック" panose="020B0600070205080204" pitchFamily="34" charset="-128"/>
            </a:endParaRPr>
          </a:p>
          <a:p>
            <a:r>
              <a:rPr lang="de-DE" smtClean="0">
                <a:ea typeface="ＭＳ Ｐゴシック" panose="020B0600070205080204" pitchFamily="34" charset="-128"/>
              </a:rPr>
              <a:t>Der Internet Ombudsmann (</a:t>
            </a:r>
            <a:r>
              <a:rPr lang="de-DE" u="sng" smtClean="0">
                <a:ea typeface="ＭＳ Ｐゴシック" panose="020B0600070205080204" pitchFamily="34" charset="-128"/>
                <a:hlinkClick r:id="rId3"/>
              </a:rPr>
              <a:t>www.ombudsmann.at</a:t>
            </a:r>
            <a:r>
              <a:rPr lang="de-DE" smtClean="0">
                <a:ea typeface="ＭＳ Ｐゴシック" panose="020B0600070205080204" pitchFamily="34" charset="-128"/>
              </a:rPr>
              <a:t>) führt eine „Watchlist“, in der Unternehmen aufgelistet sind, gegen die mehrere Beschwerden vorliegen. Diese Negativliste hilft dabei, bekannte Abzocke-Websites zu erkennen. Leider tauchen aber fast täglich neue „Gratis“-Fallen im Internet auf. Umso wichtiger ist es, Abzocke-Websites selbst identifizieren zu können.</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19536987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50" tIns="47325" rIns="94650" bIns="47325"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C809EB49-DC24-4875-840E-6B9A923AF05C}" type="slidenum">
              <a:rPr lang="de-DE" sz="1200">
                <a:ea typeface="ＭＳ Ｐゴシック" panose="020B0600070205080204" pitchFamily="34" charset="-128"/>
              </a:rPr>
              <a:pPr algn="r"/>
              <a:t>19</a:t>
            </a:fld>
            <a:endParaRPr lang="de-DE" sz="1200">
              <a:ea typeface="ＭＳ Ｐゴシック" panose="020B0600070205080204" pitchFamily="34" charset="-128"/>
            </a:endParaRPr>
          </a:p>
        </p:txBody>
      </p:sp>
      <p:sp>
        <p:nvSpPr>
          <p:cNvPr id="51203" name="Rectangle 2"/>
          <p:cNvSpPr>
            <a:spLocks noGrp="1" noRot="1" noChangeAspect="1" noChangeArrowheads="1" noTextEdit="1"/>
          </p:cNvSpPr>
          <p:nvPr>
            <p:ph type="sldImg"/>
          </p:nvPr>
        </p:nvSpPr>
        <p:spPr>
          <a:xfrm>
            <a:off x="993775" y="768350"/>
            <a:ext cx="5116513" cy="3836988"/>
          </a:xfrm>
          <a:solidFill>
            <a:srgbClr val="FFFFFF"/>
          </a:solidFill>
          <a:ln/>
        </p:spPr>
      </p:sp>
      <p:sp>
        <p:nvSpPr>
          <p:cNvPr id="51204" name="Rectangle 3"/>
          <p:cNvSpPr>
            <a:spLocks noGrp="1" noChangeArrowheads="1"/>
          </p:cNvSpPr>
          <p:nvPr>
            <p:ph type="body" idx="1"/>
          </p:nvPr>
        </p:nvSpPr>
        <p:spPr>
          <a:xfrm>
            <a:off x="947738" y="4860925"/>
            <a:ext cx="5203825" cy="4605338"/>
          </a:xfrm>
          <a:noFill/>
          <a:ln>
            <a:solidFill>
              <a:srgbClr val="000000"/>
            </a:solidFill>
          </a:ln>
          <a:extLst>
            <a:ext uri="{909E8E84-426E-40DD-AFC4-6F175D3DCCD1}">
              <a14:hiddenFill xmlns:a14="http://schemas.microsoft.com/office/drawing/2010/main">
                <a:solidFill>
                  <a:srgbClr val="FFFFFF"/>
                </a:solidFill>
              </a14:hiddenFill>
            </a:ext>
          </a:extLst>
        </p:spPr>
        <p:txBody>
          <a:bodyPr lIns="94650" tIns="47325" rIns="94650" bIns="47325"/>
          <a:lstStyle/>
          <a:p>
            <a:r>
              <a:rPr lang="de-DE" smtClean="0">
                <a:ea typeface="ＭＳ Ｐゴシック" panose="020B0600070205080204" pitchFamily="34" charset="-128"/>
              </a:rPr>
              <a:t>Die exzessive Computer- und Handynutzung bei Jugendlichen muss nicht unbedingt gleich eine Sucht sein. Bei ca. 10% der Jugendlichen oder 3% der Gesamtbevölkerung handelt es sich tatsächlich um eine Sucht. Von Sucht wird gesprochen, wenn Jugendliche sich dessen bewusst sind, aber aus eigenem Antrieb nicht mehr herauskönnen. In den meisten Fällen haben Jugendliche gar keine Motivation mehr, sich mit etwas anderem zu beschäftigen. Sie dazu zu bewegen, sich auch anderen Dingen zu widmen, kann ein hartes Stück Erziehungsarbeit sein. Übersteigt dies die eigenen Möglichkeiten, so ist es sinnvoll, Unterstützung bei einer Familienberatungsstelle zu suchen.</a:t>
            </a:r>
            <a:endParaRPr lang="de-AT" smtClean="0">
              <a:ea typeface="ＭＳ Ｐゴシック" panose="020B0600070205080204" pitchFamily="34" charset="-128"/>
            </a:endParaRPr>
          </a:p>
          <a:p>
            <a:endParaRPr lang="de-DE" smtClean="0">
              <a:ea typeface="ＭＳ Ｐゴシック" panose="020B0600070205080204" pitchFamily="34" charset="-128"/>
            </a:endParaRPr>
          </a:p>
          <a:p>
            <a:r>
              <a:rPr lang="de-DE" smtClean="0">
                <a:ea typeface="ＭＳ Ｐゴシック" panose="020B0600070205080204" pitchFamily="34" charset="-128"/>
              </a:rPr>
              <a:t>Die Definition der Online-Sucht erfolgte hier nach Hahn/Jerusalem.</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2570075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ＭＳ Ｐゴシック" panose="020B0600070205080204" pitchFamily="34" charset="-128"/>
            </a:endParaRPr>
          </a:p>
        </p:txBody>
      </p:sp>
    </p:spTree>
    <p:extLst>
      <p:ext uri="{BB962C8B-B14F-4D97-AF65-F5344CB8AC3E}">
        <p14:creationId xmlns:p14="http://schemas.microsoft.com/office/powerpoint/2010/main" val="2929108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50" tIns="47325" rIns="94650" bIns="47325"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BABC6669-A6FE-450E-BA50-D5ACEE7FB0F5}" type="slidenum">
              <a:rPr lang="de-DE" sz="1200">
                <a:ea typeface="ＭＳ Ｐゴシック" panose="020B0600070205080204" pitchFamily="34" charset="-128"/>
              </a:rPr>
              <a:pPr algn="r"/>
              <a:t>20</a:t>
            </a:fld>
            <a:endParaRPr lang="de-DE" sz="1200">
              <a:ea typeface="ＭＳ Ｐゴシック" panose="020B0600070205080204" pitchFamily="34" charset="-128"/>
            </a:endParaRPr>
          </a:p>
        </p:txBody>
      </p:sp>
      <p:sp>
        <p:nvSpPr>
          <p:cNvPr id="52227" name="Rectangle 2"/>
          <p:cNvSpPr>
            <a:spLocks noGrp="1" noRot="1" noChangeAspect="1" noChangeArrowheads="1" noTextEdit="1"/>
          </p:cNvSpPr>
          <p:nvPr>
            <p:ph type="sldImg"/>
          </p:nvPr>
        </p:nvSpPr>
        <p:spPr>
          <a:xfrm>
            <a:off x="993775" y="768350"/>
            <a:ext cx="5116513" cy="3836988"/>
          </a:xfrm>
          <a:solidFill>
            <a:srgbClr val="FFFFFF"/>
          </a:solidFill>
          <a:ln/>
        </p:spPr>
      </p:sp>
      <p:sp>
        <p:nvSpPr>
          <p:cNvPr id="52228" name="Rectangle 3"/>
          <p:cNvSpPr>
            <a:spLocks noGrp="1" noChangeArrowheads="1"/>
          </p:cNvSpPr>
          <p:nvPr>
            <p:ph type="body" idx="1"/>
          </p:nvPr>
        </p:nvSpPr>
        <p:spPr>
          <a:xfrm>
            <a:off x="947738" y="4860925"/>
            <a:ext cx="5203825" cy="4605338"/>
          </a:xfrm>
          <a:noFill/>
          <a:ln>
            <a:solidFill>
              <a:srgbClr val="000000"/>
            </a:solidFill>
          </a:ln>
          <a:extLst>
            <a:ext uri="{909E8E84-426E-40DD-AFC4-6F175D3DCCD1}">
              <a14:hiddenFill xmlns:a14="http://schemas.microsoft.com/office/drawing/2010/main">
                <a:solidFill>
                  <a:srgbClr val="FFFFFF"/>
                </a:solidFill>
              </a14:hiddenFill>
            </a:ext>
          </a:extLst>
        </p:spPr>
        <p:txBody>
          <a:bodyPr lIns="94650" tIns="47325" rIns="94650" bIns="47325"/>
          <a:lstStyle/>
          <a:p>
            <a:r>
              <a:rPr lang="de-DE" smtClean="0">
                <a:ea typeface="ＭＳ Ｐゴシック" panose="020B0600070205080204" pitchFamily="34" charset="-128"/>
              </a:rPr>
              <a:t>Je mehr Eltern sich für das interessieren, was ihre Kinder am Computer machen, desto besser können sie in problematischen Situationen reagieren. Dazu gehört es, die Spiele und Lieblingswebsites der Kinder zu kennen und auch zu wissen, warum und wie diese genutzt werden. Überlegen Sie etwa bei Spielen gemeinsam, wann ein guter Zeitpunkt ist, aus einem Spiel auszusteigen (z.B. Level fertig machen), und vereinbaren Sie solche Zeitpunkte. Sind Regeln eingeführt, dann müssen diese auch von beiden Seiten befolgt werden. Je eher Kinder mit </a:t>
            </a:r>
            <a:r>
              <a:rPr lang="de-DE" b="1" smtClean="0">
                <a:ea typeface="ＭＳ Ｐゴシック" panose="020B0600070205080204" pitchFamily="34" charset="-128"/>
              </a:rPr>
              <a:t>Regeln </a:t>
            </a:r>
            <a:r>
              <a:rPr lang="de-DE" smtClean="0">
                <a:ea typeface="ＭＳ Ｐゴシック" panose="020B0600070205080204" pitchFamily="34" charset="-128"/>
              </a:rPr>
              <a:t>vertraut sind, desto leichter funktioniert das Einhalten dann auch später. </a:t>
            </a:r>
            <a:endParaRPr lang="de-AT" smtClean="0">
              <a:ea typeface="ＭＳ Ｐゴシック" panose="020B0600070205080204" pitchFamily="34" charset="-128"/>
            </a:endParaRPr>
          </a:p>
          <a:p>
            <a:endParaRPr lang="de-DE" smtClean="0">
              <a:ea typeface="ＭＳ Ｐゴシック" panose="020B0600070205080204" pitchFamily="34" charset="-128"/>
            </a:endParaRPr>
          </a:p>
          <a:p>
            <a:r>
              <a:rPr lang="de-DE" smtClean="0">
                <a:ea typeface="ＭＳ Ｐゴシック" panose="020B0600070205080204" pitchFamily="34" charset="-128"/>
              </a:rPr>
              <a:t>Nutzen Sie Ihr Kind auch als </a:t>
            </a:r>
            <a:r>
              <a:rPr lang="de-DE" b="1" smtClean="0">
                <a:ea typeface="ＭＳ Ｐゴシック" panose="020B0600070205080204" pitchFamily="34" charset="-128"/>
              </a:rPr>
              <a:t>Experten/Expertin</a:t>
            </a:r>
            <a:r>
              <a:rPr lang="de-DE" smtClean="0">
                <a:ea typeface="ＭＳ Ｐゴシック" panose="020B0600070205080204" pitchFamily="34" charset="-128"/>
              </a:rPr>
              <a:t>. Lassen Sie sich dessen Lieblingsanwendungen am Computer bzw. im Internet erklären. Flippen Sie aber nicht aus, wenn Sie mit den Inhalten nichts anfangen können bzw. Sie diese ablehnen. Erklären Sie Ihrem Kind Ihren Standpunkt und machen Sie es auf mögliche Folgen aufmerksam. </a:t>
            </a:r>
            <a:endParaRPr lang="de-AT" smtClean="0">
              <a:ea typeface="ＭＳ Ｐゴシック" panose="020B0600070205080204" pitchFamily="34" charset="-128"/>
            </a:endParaRPr>
          </a:p>
          <a:p>
            <a:endParaRPr lang="de-DE" smtClean="0">
              <a:ea typeface="ＭＳ Ｐゴシック" panose="020B0600070205080204" pitchFamily="34" charset="-128"/>
            </a:endParaRPr>
          </a:p>
          <a:p>
            <a:r>
              <a:rPr lang="de-DE" smtClean="0">
                <a:ea typeface="ＭＳ Ｐゴシック" panose="020B0600070205080204" pitchFamily="34" charset="-128"/>
              </a:rPr>
              <a:t>Sollten die Konflikte in Bezug auf die Computer- und Internetnutzung zunehmen, suchen Sie eine </a:t>
            </a:r>
            <a:r>
              <a:rPr lang="de-DE" b="1" smtClean="0">
                <a:ea typeface="ＭＳ Ｐゴシック" panose="020B0600070205080204" pitchFamily="34" charset="-128"/>
              </a:rPr>
              <a:t>Familienberatungsstelle </a:t>
            </a:r>
            <a:r>
              <a:rPr lang="de-DE" smtClean="0">
                <a:ea typeface="ＭＳ Ｐゴシック" panose="020B0600070205080204" pitchFamily="34" charset="-128"/>
              </a:rPr>
              <a:t>auf und holen Sie sich Hilfe für Ihre Rolle als Eltern. </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510898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19550" y="9720263"/>
            <a:ext cx="3078163"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14" tIns="47306" rIns="94614" bIns="47306"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40BC9DDC-4D36-4742-8EA6-D4B3AE8EA484}" type="slidenum">
              <a:rPr lang="de-DE" sz="1400">
                <a:ea typeface="ＭＳ Ｐゴシック" panose="020B0600070205080204" pitchFamily="34" charset="-128"/>
              </a:rPr>
              <a:pPr algn="r"/>
              <a:t>21</a:t>
            </a:fld>
            <a:endParaRPr lang="de-DE" sz="1400">
              <a:ea typeface="ＭＳ Ｐゴシック" panose="020B0600070205080204" pitchFamily="34" charset="-128"/>
            </a:endParaRPr>
          </a:p>
        </p:txBody>
      </p:sp>
      <p:sp>
        <p:nvSpPr>
          <p:cNvPr id="53251" name="Rectangle 2"/>
          <p:cNvSpPr>
            <a:spLocks noGrp="1" noRot="1" noChangeAspect="1" noChangeArrowheads="1" noTextEdit="1"/>
          </p:cNvSpPr>
          <p:nvPr>
            <p:ph type="sldImg"/>
          </p:nvPr>
        </p:nvSpPr>
        <p:spPr>
          <a:xfrm>
            <a:off x="992188" y="765175"/>
            <a:ext cx="5119687" cy="3840163"/>
          </a:xfrm>
          <a:solidFill>
            <a:srgbClr val="FFFFFF"/>
          </a:solidFill>
          <a:ln/>
        </p:spPr>
      </p:sp>
      <p:sp>
        <p:nvSpPr>
          <p:cNvPr id="53252" name="Rectangle 3"/>
          <p:cNvSpPr>
            <a:spLocks noGrp="1" noChangeArrowheads="1"/>
          </p:cNvSpPr>
          <p:nvPr>
            <p:ph type="body" idx="1"/>
          </p:nvPr>
        </p:nvSpPr>
        <p:spPr>
          <a:xfrm>
            <a:off x="709613" y="4860925"/>
            <a:ext cx="5680075" cy="4603750"/>
          </a:xfrm>
          <a:noFill/>
          <a:ln>
            <a:solidFill>
              <a:srgbClr val="000000"/>
            </a:solidFill>
          </a:ln>
          <a:extLst>
            <a:ext uri="{909E8E84-426E-40DD-AFC4-6F175D3DCCD1}">
              <a14:hiddenFill xmlns:a14="http://schemas.microsoft.com/office/drawing/2010/main">
                <a:solidFill>
                  <a:srgbClr val="FFFFFF"/>
                </a:solidFill>
              </a14:hiddenFill>
            </a:ext>
          </a:extLst>
        </p:spPr>
        <p:txBody>
          <a:bodyPr lIns="94614" tIns="47306" rIns="94614" bIns="47306"/>
          <a:lstStyle/>
          <a:p>
            <a:r>
              <a:rPr lang="de-DE" b="1" smtClean="0">
                <a:ea typeface="ＭＳ Ｐゴシック" panose="020B0600070205080204" pitchFamily="34" charset="-128"/>
              </a:rPr>
              <a:t>Stopline</a:t>
            </a:r>
            <a:r>
              <a:rPr lang="de-DE" smtClean="0">
                <a:ea typeface="ＭＳ Ｐゴシック" panose="020B0600070205080204" pitchFamily="34" charset="-128"/>
              </a:rPr>
              <a:t>: Anonyme Meldestelle für kinderpornografisches Material und nationalsozialistische Wiederbetätigung.</a:t>
            </a:r>
            <a:endParaRPr lang="de-AT" smtClean="0">
              <a:ea typeface="ＭＳ Ｐゴシック" panose="020B0600070205080204" pitchFamily="34" charset="-128"/>
            </a:endParaRPr>
          </a:p>
          <a:p>
            <a:r>
              <a:rPr lang="de-DE" b="1" smtClean="0">
                <a:ea typeface="ＭＳ Ｐゴシック" panose="020B0600070205080204" pitchFamily="34" charset="-128"/>
              </a:rPr>
              <a:t>147 Rat auf Draht</a:t>
            </a:r>
            <a:r>
              <a:rPr lang="de-DE" smtClean="0">
                <a:ea typeface="ＭＳ Ｐゴシック" panose="020B0600070205080204" pitchFamily="34" charset="-128"/>
              </a:rPr>
              <a:t>: Die kostenlose 24h-Telefonhotline für Kinder und Jugendliche unter der Nummer „147“steht auch Eltern zur Verfügung. Auf der Website werden zudem viele Tipps &amp; Informationen zu jugendrelevanten Themen angeboten.</a:t>
            </a:r>
            <a:endParaRPr lang="de-AT" smtClean="0">
              <a:ea typeface="ＭＳ Ｐゴシック" panose="020B0600070205080204" pitchFamily="34" charset="-128"/>
            </a:endParaRPr>
          </a:p>
          <a:p>
            <a:r>
              <a:rPr lang="de-DE" b="1" smtClean="0">
                <a:ea typeface="ＭＳ Ｐゴシック" panose="020B0600070205080204" pitchFamily="34" charset="-128"/>
              </a:rPr>
              <a:t>Saferinternet.at</a:t>
            </a:r>
            <a:r>
              <a:rPr lang="de-DE" smtClean="0">
                <a:ea typeface="ＭＳ Ｐゴシック" panose="020B0600070205080204" pitchFamily="34" charset="-128"/>
              </a:rPr>
              <a:t>: Infos, Tipps und Materialien zur sicheren Internetnutzung für Eltern, Lehrende und Schüler/innen. Veranstaltungsservice zum Buchen von Workshops für Schüler/innen, Lehrende und Eltern. Aktuelles unter </a:t>
            </a:r>
            <a:r>
              <a:rPr lang="de-DE" u="sng" smtClean="0">
                <a:ea typeface="ＭＳ Ｐゴシック" panose="020B0600070205080204" pitchFamily="34" charset="-128"/>
              </a:rPr>
              <a:t>www.facebook.com/saferinternetat</a:t>
            </a:r>
            <a:r>
              <a:rPr lang="de-DE" smtClean="0">
                <a:ea typeface="ＭＳ Ｐゴシック" panose="020B0600070205080204" pitchFamily="34" charset="-128"/>
              </a:rPr>
              <a:t>.  </a:t>
            </a:r>
            <a:endParaRPr lang="de-AT" smtClean="0">
              <a:ea typeface="ＭＳ Ｐゴシック" panose="020B0600070205080204" pitchFamily="34" charset="-128"/>
            </a:endParaRPr>
          </a:p>
          <a:p>
            <a:r>
              <a:rPr lang="de-DE" b="1" smtClean="0">
                <a:ea typeface="ＭＳ Ｐゴシック" panose="020B0600070205080204" pitchFamily="34" charset="-128"/>
              </a:rPr>
              <a:t>Familienberatung</a:t>
            </a:r>
            <a:r>
              <a:rPr lang="de-DE" smtClean="0">
                <a:ea typeface="ＭＳ Ｐゴシック" panose="020B0600070205080204" pitchFamily="34" charset="-128"/>
              </a:rPr>
              <a:t>: Erstberatung bei Problemen mit Kindern (Erziehung, Regeln vereinbaren, Umgang mit Computer und Internet, Sucht).</a:t>
            </a:r>
            <a:endParaRPr lang="de-AT" smtClean="0">
              <a:ea typeface="ＭＳ Ｐゴシック" panose="020B0600070205080204" pitchFamily="34" charset="-128"/>
            </a:endParaRPr>
          </a:p>
          <a:p>
            <a:r>
              <a:rPr lang="de-DE" b="1" smtClean="0">
                <a:ea typeface="ＭＳ Ｐゴシック" panose="020B0600070205080204" pitchFamily="34" charset="-128"/>
              </a:rPr>
              <a:t>Internet Ombudsmann</a:t>
            </a:r>
            <a:r>
              <a:rPr lang="de-DE" smtClean="0">
                <a:ea typeface="ＭＳ Ｐゴシック" panose="020B0600070205080204" pitchFamily="34" charset="-128"/>
              </a:rPr>
              <a:t>: Kostenlose Online-Beratung und Streitschlichtung bei Internetabzocke oder Problemen mit dem Einkaufen im Internet.</a:t>
            </a:r>
            <a:endParaRPr lang="de-AT" smtClean="0">
              <a:ea typeface="ＭＳ Ｐゴシック" panose="020B0600070205080204" pitchFamily="34" charset="-128"/>
            </a:endParaRPr>
          </a:p>
          <a:p>
            <a:r>
              <a:rPr lang="de-DE" b="1" smtClean="0">
                <a:ea typeface="ＭＳ Ｐゴシック" panose="020B0600070205080204" pitchFamily="34" charset="-128"/>
              </a:rPr>
              <a:t>Handywissen.at</a:t>
            </a:r>
            <a:r>
              <a:rPr lang="de-DE" smtClean="0">
                <a:ea typeface="ＭＳ Ｐゴシック" panose="020B0600070205080204" pitchFamily="34" charset="-128"/>
              </a:rPr>
              <a:t>: Partnerprojekt von Saferinternet.at, Tipps und Unterlagen zur sicheren Handynutzung.</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21589320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50" tIns="47325" rIns="94650" bIns="47325"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4A5AEED4-1F5D-4CDA-BF54-8D6906BDDF35}" type="slidenum">
              <a:rPr lang="de-DE" sz="1200">
                <a:ea typeface="ＭＳ Ｐゴシック" panose="020B0600070205080204" pitchFamily="34" charset="-128"/>
              </a:rPr>
              <a:pPr algn="r"/>
              <a:t>22</a:t>
            </a:fld>
            <a:endParaRPr lang="de-DE" sz="1200">
              <a:ea typeface="ＭＳ Ｐゴシック" panose="020B0600070205080204" pitchFamily="34" charset="-128"/>
            </a:endParaRPr>
          </a:p>
        </p:txBody>
      </p:sp>
      <p:sp>
        <p:nvSpPr>
          <p:cNvPr id="54275" name="Rectangle 2"/>
          <p:cNvSpPr>
            <a:spLocks noGrp="1" noRot="1" noChangeAspect="1" noChangeArrowheads="1" noTextEdit="1"/>
          </p:cNvSpPr>
          <p:nvPr>
            <p:ph type="sldImg"/>
          </p:nvPr>
        </p:nvSpPr>
        <p:spPr>
          <a:xfrm>
            <a:off x="993775" y="768350"/>
            <a:ext cx="5116513" cy="3836988"/>
          </a:xfrm>
          <a:solidFill>
            <a:srgbClr val="FFFFFF"/>
          </a:solidFill>
          <a:ln/>
        </p:spPr>
      </p:sp>
      <p:sp>
        <p:nvSpPr>
          <p:cNvPr id="54276" name="Rectangle 3"/>
          <p:cNvSpPr>
            <a:spLocks noGrp="1" noChangeArrowheads="1"/>
          </p:cNvSpPr>
          <p:nvPr>
            <p:ph type="body" idx="1"/>
          </p:nvPr>
        </p:nvSpPr>
        <p:spPr>
          <a:xfrm>
            <a:off x="947738" y="4860925"/>
            <a:ext cx="5203825" cy="4605338"/>
          </a:xfrm>
          <a:noFill/>
          <a:ln>
            <a:solidFill>
              <a:srgbClr val="000000"/>
            </a:solidFill>
          </a:ln>
          <a:extLst>
            <a:ext uri="{909E8E84-426E-40DD-AFC4-6F175D3DCCD1}">
              <a14:hiddenFill xmlns:a14="http://schemas.microsoft.com/office/drawing/2010/main">
                <a:solidFill>
                  <a:srgbClr val="FFFFFF"/>
                </a:solidFill>
              </a14:hiddenFill>
            </a:ext>
          </a:extLst>
        </p:spPr>
        <p:txBody>
          <a:bodyPr lIns="94650" tIns="47325" rIns="94650" bIns="47325"/>
          <a:lstStyle/>
          <a:p>
            <a:pPr eaLnBrk="1" hangingPunct="1"/>
            <a:endParaRPr lang="en-US" smtClean="0">
              <a:ea typeface="ＭＳ Ｐゴシック" panose="020B0600070205080204" pitchFamily="34" charset="-128"/>
            </a:endParaRPr>
          </a:p>
        </p:txBody>
      </p:sp>
    </p:spTree>
    <p:extLst>
      <p:ext uri="{BB962C8B-B14F-4D97-AF65-F5344CB8AC3E}">
        <p14:creationId xmlns:p14="http://schemas.microsoft.com/office/powerpoint/2010/main" val="406604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650" tIns="47325" rIns="94650" bIns="47325" anchor="b"/>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r"/>
            <a:fld id="{1AA86E75-7BC9-4DD8-ABE8-EB0086B26707}" type="slidenum">
              <a:rPr lang="de-DE" sz="1200">
                <a:ea typeface="ＭＳ Ｐゴシック" panose="020B0600070205080204" pitchFamily="34" charset="-128"/>
              </a:rPr>
              <a:pPr algn="r"/>
              <a:t>23</a:t>
            </a:fld>
            <a:endParaRPr lang="de-DE" sz="1200">
              <a:ea typeface="ＭＳ Ｐゴシック" panose="020B0600070205080204" pitchFamily="34" charset="-128"/>
            </a:endParaRPr>
          </a:p>
        </p:txBody>
      </p:sp>
      <p:sp>
        <p:nvSpPr>
          <p:cNvPr id="55299" name="Rectangle 2"/>
          <p:cNvSpPr>
            <a:spLocks noGrp="1" noRot="1" noChangeAspect="1" noChangeArrowheads="1" noTextEdit="1"/>
          </p:cNvSpPr>
          <p:nvPr>
            <p:ph type="sldImg"/>
          </p:nvPr>
        </p:nvSpPr>
        <p:spPr>
          <a:xfrm>
            <a:off x="993775" y="768350"/>
            <a:ext cx="5116513" cy="3836988"/>
          </a:xfrm>
          <a:solidFill>
            <a:srgbClr val="FFFFFF"/>
          </a:solidFill>
          <a:ln/>
        </p:spPr>
      </p:sp>
      <p:sp>
        <p:nvSpPr>
          <p:cNvPr id="55300" name="Rectangle 3"/>
          <p:cNvSpPr>
            <a:spLocks noGrp="1" noChangeArrowheads="1"/>
          </p:cNvSpPr>
          <p:nvPr>
            <p:ph type="body" idx="1"/>
          </p:nvPr>
        </p:nvSpPr>
        <p:spPr>
          <a:xfrm>
            <a:off x="947738" y="4860925"/>
            <a:ext cx="5203825" cy="4605338"/>
          </a:xfrm>
          <a:noFill/>
          <a:ln>
            <a:solidFill>
              <a:srgbClr val="000000"/>
            </a:solidFill>
          </a:ln>
          <a:extLst>
            <a:ext uri="{909E8E84-426E-40DD-AFC4-6F175D3DCCD1}">
              <a14:hiddenFill xmlns:a14="http://schemas.microsoft.com/office/drawing/2010/main">
                <a:solidFill>
                  <a:srgbClr val="FFFFFF"/>
                </a:solidFill>
              </a14:hiddenFill>
            </a:ext>
          </a:extLst>
        </p:spPr>
        <p:txBody>
          <a:bodyPr lIns="94650" tIns="47325" rIns="94650" bIns="47325"/>
          <a:lstStyle/>
          <a:p>
            <a:pPr eaLnBrk="1" hangingPunct="1"/>
            <a:r>
              <a:rPr lang="de-AT" smtClean="0">
                <a:ea typeface="ＭＳ Ｐゴシック" panose="020B0600070205080204" pitchFamily="34" charset="-128"/>
              </a:rPr>
              <a:t>Es ist unverzichtbar geworden, dass Kinder und Jugendliche sich kompetent im Internet bewegen können. Das Internet ist ein wichtiger Teil von Schule, Freizeit und Beruf. Arbeitgeber/innen erwarten heute, dass junge Erwachsene kompetente Computer- und Internetnutzer/innen sind. Vergessen Sie nie: Die Chancen überwiegen im Vergleich zu den Risiken deutlich! </a:t>
            </a:r>
            <a:endParaRPr lang="en-US" smtClean="0">
              <a:ea typeface="ＭＳ Ｐゴシック" panose="020B0600070205080204" pitchFamily="34" charset="-128"/>
            </a:endParaRPr>
          </a:p>
        </p:txBody>
      </p:sp>
    </p:spTree>
    <p:extLst>
      <p:ext uri="{BB962C8B-B14F-4D97-AF65-F5344CB8AC3E}">
        <p14:creationId xmlns:p14="http://schemas.microsoft.com/office/powerpoint/2010/main" val="2024573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61D8C19-C1FB-467F-B674-FD09DC00616C}" type="slidenum">
              <a:rPr lang="de-DE" smtClean="0"/>
              <a:pPr/>
              <a:t>24</a:t>
            </a:fld>
            <a:endParaRPr lang="de-DE"/>
          </a:p>
        </p:txBody>
      </p:sp>
    </p:spTree>
    <p:extLst>
      <p:ext uri="{BB962C8B-B14F-4D97-AF65-F5344CB8AC3E}">
        <p14:creationId xmlns:p14="http://schemas.microsoft.com/office/powerpoint/2010/main" val="232940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61D8C19-C1FB-467F-B674-FD09DC00616C}" type="slidenum">
              <a:rPr lang="de-DE" smtClean="0"/>
              <a:pPr/>
              <a:t>25</a:t>
            </a:fld>
            <a:endParaRPr lang="de-DE"/>
          </a:p>
        </p:txBody>
      </p:sp>
    </p:spTree>
    <p:extLst>
      <p:ext uri="{BB962C8B-B14F-4D97-AF65-F5344CB8AC3E}">
        <p14:creationId xmlns:p14="http://schemas.microsoft.com/office/powerpoint/2010/main" val="3885791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61D8C19-C1FB-467F-B674-FD09DC00616C}" type="slidenum">
              <a:rPr lang="de-DE" smtClean="0"/>
              <a:pPr/>
              <a:t>26</a:t>
            </a:fld>
            <a:endParaRPr lang="de-DE"/>
          </a:p>
        </p:txBody>
      </p:sp>
    </p:spTree>
    <p:extLst>
      <p:ext uri="{BB962C8B-B14F-4D97-AF65-F5344CB8AC3E}">
        <p14:creationId xmlns:p14="http://schemas.microsoft.com/office/powerpoint/2010/main" val="494288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61D8C19-C1FB-467F-B674-FD09DC00616C}" type="slidenum">
              <a:rPr lang="de-DE" smtClean="0"/>
              <a:pPr/>
              <a:t>27</a:t>
            </a:fld>
            <a:endParaRPr lang="de-DE"/>
          </a:p>
        </p:txBody>
      </p:sp>
    </p:spTree>
    <p:extLst>
      <p:ext uri="{BB962C8B-B14F-4D97-AF65-F5344CB8AC3E}">
        <p14:creationId xmlns:p14="http://schemas.microsoft.com/office/powerpoint/2010/main" val="7964584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61D8C19-C1FB-467F-B674-FD09DC00616C}" type="slidenum">
              <a:rPr lang="de-DE" smtClean="0"/>
              <a:pPr/>
              <a:t>28</a:t>
            </a:fld>
            <a:endParaRPr lang="de-DE"/>
          </a:p>
        </p:txBody>
      </p:sp>
    </p:spTree>
    <p:extLst>
      <p:ext uri="{BB962C8B-B14F-4D97-AF65-F5344CB8AC3E}">
        <p14:creationId xmlns:p14="http://schemas.microsoft.com/office/powerpoint/2010/main" val="4229476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mtClean="0">
                <a:ea typeface="ＭＳ Ｐゴシック" panose="020B0600070205080204" pitchFamily="34" charset="-128"/>
              </a:rPr>
              <a:t>Folgende Anwendungen nutzen Jugendliche am Computer/Handy in ihrer Freizeit:</a:t>
            </a:r>
            <a:endParaRPr lang="de-DE" b="1" smtClean="0">
              <a:ea typeface="ＭＳ Ｐゴシック" panose="020B0600070205080204" pitchFamily="34" charset="-128"/>
            </a:endParaRPr>
          </a:p>
          <a:p>
            <a:r>
              <a:rPr lang="de-DE" b="1" smtClean="0">
                <a:ea typeface="ＭＳ Ｐゴシック" panose="020B0600070205080204" pitchFamily="34" charset="-128"/>
              </a:rPr>
              <a:t>Fotos</a:t>
            </a:r>
            <a:r>
              <a:rPr lang="de-DE" smtClean="0">
                <a:ea typeface="ＭＳ Ｐゴシック" panose="020B0600070205080204" pitchFamily="34" charset="-128"/>
              </a:rPr>
              <a:t>: werden meist über Soziale Netzwerke ausgetauscht. Speziell für Fotos gibt es „Pinterest“.</a:t>
            </a:r>
            <a:br>
              <a:rPr lang="de-DE" smtClean="0">
                <a:ea typeface="ＭＳ Ｐゴシック" panose="020B0600070205080204" pitchFamily="34" charset="-128"/>
              </a:rPr>
            </a:br>
            <a:r>
              <a:rPr lang="de-DE" smtClean="0">
                <a:ea typeface="ＭＳ Ｐゴシック" panose="020B0600070205080204" pitchFamily="34" charset="-128"/>
              </a:rPr>
              <a:t>Flickr.com ist eine gute Möglichkeit, um Bilder mit Creative Commons-Lizenz zu finden. Diese Bilder können dann meist frei genutzt werden, wenn der/die Urheber/in angegeben wird.</a:t>
            </a:r>
            <a:endParaRPr lang="de-AT" smtClean="0">
              <a:ea typeface="ＭＳ Ｐゴシック" panose="020B0600070205080204" pitchFamily="34" charset="-128"/>
            </a:endParaRPr>
          </a:p>
          <a:p>
            <a:r>
              <a:rPr lang="de-DE" b="1" smtClean="0">
                <a:ea typeface="ＭＳ Ｐゴシック" panose="020B0600070205080204" pitchFamily="34" charset="-128"/>
              </a:rPr>
              <a:t>Soziale Netzwerke</a:t>
            </a:r>
            <a:r>
              <a:rPr lang="de-DE" smtClean="0">
                <a:ea typeface="ＭＳ Ｐゴシック" panose="020B0600070205080204" pitchFamily="34" charset="-128"/>
              </a:rPr>
              <a:t>: am beliebtesten ist Facebook (</a:t>
            </a:r>
            <a:r>
              <a:rPr lang="de-DE" u="sng" smtClean="0">
                <a:ea typeface="ＭＳ Ｐゴシック" panose="020B0600070205080204" pitchFamily="34" charset="-128"/>
              </a:rPr>
              <a:t>www.facebook.com</a:t>
            </a:r>
            <a:r>
              <a:rPr lang="de-DE" smtClean="0">
                <a:ea typeface="ＭＳ Ｐゴシック" panose="020B0600070205080204" pitchFamily="34" charset="-128"/>
              </a:rPr>
              <a:t>). „Whatsapp“ = Instant Messenger-App für verschiedene Soziale Netzwerke. </a:t>
            </a:r>
            <a:endParaRPr lang="de-AT" smtClean="0">
              <a:ea typeface="ＭＳ Ｐゴシック" panose="020B0600070205080204" pitchFamily="34" charset="-128"/>
            </a:endParaRPr>
          </a:p>
          <a:p>
            <a:r>
              <a:rPr lang="de-DE" b="1" smtClean="0">
                <a:ea typeface="ＭＳ Ｐゴシック" panose="020B0600070205080204" pitchFamily="34" charset="-128"/>
              </a:rPr>
              <a:t>Computerspiele</a:t>
            </a:r>
            <a:r>
              <a:rPr lang="de-DE" smtClean="0">
                <a:ea typeface="ＭＳ Ｐゴシック" panose="020B0600070205080204" pitchFamily="34" charset="-128"/>
              </a:rPr>
              <a:t>: werden häufig direkt im Sozialen Netzwerk (v. a. Facebook) gespielt. </a:t>
            </a:r>
            <a:r>
              <a:rPr lang="de-DE" smtClean="0">
                <a:ea typeface="ＭＳ Ｐゴシック" panose="020B0600070205080204" pitchFamily="34" charset="-128"/>
                <a:sym typeface="Wingdings" panose="05000000000000000000" pitchFamily="2" charset="2"/>
              </a:rPr>
              <a:t> </a:t>
            </a:r>
            <a:r>
              <a:rPr lang="de-DE" b="1" smtClean="0">
                <a:ea typeface="ＭＳ Ｐゴシック" panose="020B0600070205080204" pitchFamily="34" charset="-128"/>
              </a:rPr>
              <a:t>Social Gaming</a:t>
            </a:r>
            <a:r>
              <a:rPr lang="de-DE" smtClean="0">
                <a:ea typeface="ＭＳ Ｐゴシック" panose="020B0600070205080204" pitchFamily="34" charset="-128"/>
              </a:rPr>
              <a:t>: Man braucht einander, um im Spiel weiter zu kommen. Eine Weile kann gut und erfolgreich gratis gespielt werden. Irgendwann ist die Verlockung aber groß, auf einen kostenpflichtigen Zugang zu wechseln, da man damit im Spiel schneller vorankommt oder bessere Optionen hat.</a:t>
            </a:r>
            <a:endParaRPr lang="de-AT" smtClean="0">
              <a:ea typeface="ＭＳ Ｐゴシック" panose="020B0600070205080204" pitchFamily="34" charset="-128"/>
            </a:endParaRPr>
          </a:p>
          <a:p>
            <a:r>
              <a:rPr lang="de-DE" b="1" smtClean="0">
                <a:ea typeface="ＭＳ Ｐゴシック" panose="020B0600070205080204" pitchFamily="34" charset="-128"/>
              </a:rPr>
              <a:t>YouTube</a:t>
            </a:r>
            <a:r>
              <a:rPr lang="de-DE" smtClean="0">
                <a:ea typeface="ＭＳ Ｐゴシック" panose="020B0600070205080204" pitchFamily="34" charset="-128"/>
              </a:rPr>
              <a:t>: bei allen Kindern bekannt und in Verwendung. Wenn man Videos verlinkt und nicht herunterlädt, ist auch urheberrechtlich alles in Ordnung.</a:t>
            </a:r>
            <a:endParaRPr lang="de-AT" smtClean="0">
              <a:ea typeface="ＭＳ Ｐゴシック" panose="020B0600070205080204" pitchFamily="34" charset="-128"/>
            </a:endParaRPr>
          </a:p>
          <a:p>
            <a:r>
              <a:rPr lang="de-DE" b="1" smtClean="0">
                <a:ea typeface="ＭＳ Ｐゴシック" panose="020B0600070205080204" pitchFamily="34" charset="-128"/>
              </a:rPr>
              <a:t>Wikipedia</a:t>
            </a:r>
            <a:r>
              <a:rPr lang="de-DE" smtClean="0">
                <a:ea typeface="ＭＳ Ｐゴシック" panose="020B0600070205080204" pitchFamily="34" charset="-128"/>
              </a:rPr>
              <a:t>: Bekanntheit und Nutzungsgrad bei allen Kindern und Lehrenden hoch! Schulen haben unterschiedliche Regeln für die Verwendung.</a:t>
            </a:r>
            <a:endParaRPr lang="de-AT" smtClean="0">
              <a:ea typeface="ＭＳ Ｐゴシック" panose="020B0600070205080204" pitchFamily="34" charset="-128"/>
            </a:endParaRPr>
          </a:p>
          <a:p>
            <a:r>
              <a:rPr lang="de-DE" b="1" smtClean="0">
                <a:ea typeface="ＭＳ Ｐゴシック" panose="020B0600070205080204" pitchFamily="34" charset="-128"/>
              </a:rPr>
              <a:t>Musik-Download</a:t>
            </a:r>
            <a:r>
              <a:rPr lang="de-DE" smtClean="0">
                <a:ea typeface="ＭＳ Ｐゴシック" panose="020B0600070205080204" pitchFamily="34" charset="-128"/>
              </a:rPr>
              <a:t>: Eine Kopie von urheberrechtlich geschützten Musikstücken darf zum privaten Gebrauch genutzt werden. Die Kopie darf aber nicht weiterverbreitet werden (auch nicht über Bluetooth, im Sozialen Netzwerk oder per MSN)! Eine der bekanntesten Filesharting-Plattformen ist rapidshare. </a:t>
            </a:r>
            <a:endParaRPr lang="de-AT" smtClean="0">
              <a:ea typeface="ＭＳ Ｐゴシック" panose="020B0600070205080204" pitchFamily="34" charset="-128"/>
            </a:endParaRPr>
          </a:p>
          <a:p>
            <a:r>
              <a:rPr lang="de-DE" b="1" smtClean="0">
                <a:ea typeface="ＭＳ Ｐゴシック" panose="020B0600070205080204" pitchFamily="34" charset="-128"/>
              </a:rPr>
              <a:t>Filme aus dem Netz laden</a:t>
            </a:r>
            <a:r>
              <a:rPr lang="de-DE" smtClean="0">
                <a:ea typeface="ＭＳ Ｐゴシック" panose="020B0600070205080204" pitchFamily="34" charset="-128"/>
              </a:rPr>
              <a:t>: Privatkopien sind bei Filmen nicht erlaubt! Daher sind Websites wie kinox.to verboten. Außerdem sind oft Abzocke-Seiten in diesem Umfeld aktiv. Auch die Gefahr von Viren oder Malware ist gegeben.</a:t>
            </a:r>
            <a:endParaRPr lang="de-AT" smtClean="0">
              <a:ea typeface="ＭＳ Ｐゴシック" panose="020B0600070205080204" pitchFamily="34" charset="-128"/>
            </a:endParaRPr>
          </a:p>
          <a:p>
            <a:r>
              <a:rPr lang="de-DE" b="1" smtClean="0">
                <a:ea typeface="ＭＳ Ｐゴシック" panose="020B0600070205080204" pitchFamily="34" charset="-128"/>
              </a:rPr>
              <a:t>Google</a:t>
            </a:r>
            <a:r>
              <a:rPr lang="de-DE" smtClean="0">
                <a:ea typeface="ＭＳ Ｐゴシック" panose="020B0600070205080204" pitchFamily="34" charset="-128"/>
              </a:rPr>
              <a:t>: Die Suche mit Google ist für Kinder selbstverständlich. Sie nutzen die Suchmaschine sehr schnell und zielsicher, können sich aber kaum in neue Suchstrategien eingewöhnen (wie z.B. nach Creative Commons-Inhalten suchen).</a:t>
            </a:r>
            <a:endParaRPr lang="de-AT" smtClean="0">
              <a:ea typeface="ＭＳ Ｐゴシック" panose="020B0600070205080204" pitchFamily="34" charset="-128"/>
            </a:endParaRPr>
          </a:p>
          <a:p>
            <a:r>
              <a:rPr lang="de-DE" b="1" smtClean="0">
                <a:ea typeface="ＭＳ Ｐゴシック" panose="020B0600070205080204" pitchFamily="34" charset="-128"/>
              </a:rPr>
              <a:t>Telefon online - Skype</a:t>
            </a:r>
            <a:r>
              <a:rPr lang="de-DE" smtClean="0">
                <a:ea typeface="ＭＳ Ｐゴシック" panose="020B0600070205080204" pitchFamily="34" charset="-128"/>
              </a:rPr>
              <a:t>: Über den Online-Telefonanbieter Skype kann von Computer zu Computer (auch für Handy verfügbar) kostenlos telefoniert und gechattet werden. </a:t>
            </a:r>
            <a:endParaRPr lang="de-AT" smtClean="0">
              <a:ea typeface="ＭＳ Ｐゴシック" panose="020B0600070205080204" pitchFamily="34" charset="-128"/>
            </a:endParaRPr>
          </a:p>
          <a:p>
            <a:r>
              <a:rPr lang="de-DE" b="1" smtClean="0">
                <a:ea typeface="ＭＳ Ｐゴシック" panose="020B0600070205080204" pitchFamily="34" charset="-128"/>
              </a:rPr>
              <a:t>itunes</a:t>
            </a:r>
            <a:r>
              <a:rPr lang="de-DE" smtClean="0">
                <a:ea typeface="ＭＳ Ｐゴシック" panose="020B0600070205080204" pitchFamily="34" charset="-128"/>
              </a:rPr>
              <a:t>: Ob Musik oder Filme – einer der größten Online-Shops ist itunes. </a:t>
            </a:r>
            <a:endParaRPr lang="de-AT" smtClean="0">
              <a:ea typeface="ＭＳ Ｐゴシック" panose="020B0600070205080204" pitchFamily="34" charset="-128"/>
            </a:endParaRPr>
          </a:p>
        </p:txBody>
      </p:sp>
    </p:spTree>
    <p:extLst>
      <p:ext uri="{BB962C8B-B14F-4D97-AF65-F5344CB8AC3E}">
        <p14:creationId xmlns:p14="http://schemas.microsoft.com/office/powerpoint/2010/main" val="2241598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ln/>
        </p:spPr>
      </p:sp>
      <p:sp>
        <p:nvSpPr>
          <p:cNvPr id="3584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smtClean="0">
              <a:ea typeface="ＭＳ Ｐゴシック" panose="020B0600070205080204" pitchFamily="34" charset="-128"/>
            </a:endParaRPr>
          </a:p>
        </p:txBody>
      </p:sp>
      <p:sp>
        <p:nvSpPr>
          <p:cNvPr id="35844"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9B6D326C-C48B-4D97-8FE5-F2A1A8B1AF0D}" type="slidenum">
              <a:rPr lang="de-DE" sz="1200"/>
              <a:pPr/>
              <a:t>4</a:t>
            </a:fld>
            <a:endParaRPr lang="de-DE" sz="1200"/>
          </a:p>
        </p:txBody>
      </p:sp>
    </p:spTree>
    <p:extLst>
      <p:ext uri="{BB962C8B-B14F-4D97-AF65-F5344CB8AC3E}">
        <p14:creationId xmlns:p14="http://schemas.microsoft.com/office/powerpoint/2010/main" val="3919562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a:ln/>
        </p:spPr>
      </p:sp>
      <p:sp>
        <p:nvSpPr>
          <p:cNvPr id="3686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smtClean="0">
              <a:ea typeface="ＭＳ Ｐゴシック" panose="020B0600070205080204" pitchFamily="34" charset="-128"/>
            </a:endParaRPr>
          </a:p>
        </p:txBody>
      </p:sp>
      <p:sp>
        <p:nvSpPr>
          <p:cNvPr id="3686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673B251B-D7C3-4AE3-9CE3-F2EDC53AB731}" type="slidenum">
              <a:rPr lang="de-DE" sz="1200"/>
              <a:pPr/>
              <a:t>5</a:t>
            </a:fld>
            <a:endParaRPr lang="de-DE" sz="1200"/>
          </a:p>
        </p:txBody>
      </p:sp>
    </p:spTree>
    <p:extLst>
      <p:ext uri="{BB962C8B-B14F-4D97-AF65-F5344CB8AC3E}">
        <p14:creationId xmlns:p14="http://schemas.microsoft.com/office/powerpoint/2010/main" val="1532667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lienbildplatzhalter 1"/>
          <p:cNvSpPr>
            <a:spLocks noGrp="1" noRot="1" noChangeAspect="1" noTextEdit="1"/>
          </p:cNvSpPr>
          <p:nvPr>
            <p:ph type="sldImg"/>
          </p:nvPr>
        </p:nvSpPr>
        <p:spPr>
          <a:ln/>
        </p:spPr>
      </p:sp>
      <p:sp>
        <p:nvSpPr>
          <p:cNvPr id="3789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mtClean="0">
                <a:ea typeface="ＭＳ Ｐゴシック" panose="020B0600070205080204" pitchFamily="34" charset="-128"/>
              </a:rPr>
              <a:t>Das Internet hilft Kindern und Jugendlichen dabei, sich im Alltag zu orientieren, sich zu informieren und neue Denkanstöße zu bekommen. Aber: Es macht auch einfach Spaß!</a:t>
            </a:r>
          </a:p>
        </p:txBody>
      </p:sp>
      <p:sp>
        <p:nvSpPr>
          <p:cNvPr id="3789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6437D1E1-587A-4DFD-8440-9277350401BC}" type="slidenum">
              <a:rPr lang="de-DE" sz="1200"/>
              <a:pPr/>
              <a:t>6</a:t>
            </a:fld>
            <a:endParaRPr lang="de-DE" sz="1200"/>
          </a:p>
        </p:txBody>
      </p:sp>
    </p:spTree>
    <p:extLst>
      <p:ext uri="{BB962C8B-B14F-4D97-AF65-F5344CB8AC3E}">
        <p14:creationId xmlns:p14="http://schemas.microsoft.com/office/powerpoint/2010/main" val="3988598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b="1" smtClean="0">
                <a:ea typeface="ＭＳ Ｐゴシック" panose="020B0600070205080204" pitchFamily="34" charset="-128"/>
              </a:rPr>
              <a:t>Privatsphäre schützen: </a:t>
            </a:r>
            <a:r>
              <a:rPr lang="de-DE" smtClean="0">
                <a:ea typeface="ＭＳ Ｐゴシック" panose="020B0600070205080204" pitchFamily="34" charset="-128"/>
              </a:rPr>
              <a:t>So wenig persönliche Daten wie möglich im Internet angeben; keine Fotos, Videos oder Texte veröffentlichen, die später einmal peinlich sein könnten; anonyme Nicknames anstelle des richtigen Namens verwenden; sichere Passwörter verwenden und diese regelmäßig ändern; Privatsphäre-Einstellungen in Sozialen Netzwerken nutzen.</a:t>
            </a:r>
          </a:p>
          <a:p>
            <a:endParaRPr lang="de-DE" smtClean="0">
              <a:ea typeface="ＭＳ Ｐゴシック" panose="020B0600070205080204" pitchFamily="34" charset="-128"/>
            </a:endParaRPr>
          </a:p>
          <a:p>
            <a:r>
              <a:rPr lang="de-DE" b="1" smtClean="0">
                <a:ea typeface="ＭＳ Ｐゴシック" panose="020B0600070205080204" pitchFamily="34" charset="-128"/>
              </a:rPr>
              <a:t>Fotos/Filme: </a:t>
            </a:r>
            <a:r>
              <a:rPr lang="de-DE" smtClean="0">
                <a:ea typeface="ＭＳ Ｐゴシック" panose="020B0600070205080204" pitchFamily="34" charset="-128"/>
              </a:rPr>
              <a:t>Aus einem Bikinifoto in einem Sozialen Netzwerk oder per SMS verschickt kann durch Photoshop schnell ein Nacktfoto werden und die Runde machen. </a:t>
            </a:r>
            <a:endParaRPr lang="de-AT" smtClean="0">
              <a:ea typeface="ＭＳ Ｐゴシック" panose="020B0600070205080204" pitchFamily="34" charset="-128"/>
            </a:endParaRPr>
          </a:p>
          <a:p>
            <a:endParaRPr lang="de-DE" b="1" smtClean="0">
              <a:ea typeface="ＭＳ Ｐゴシック" panose="020B0600070205080204" pitchFamily="34" charset="-128"/>
            </a:endParaRPr>
          </a:p>
          <a:p>
            <a:r>
              <a:rPr lang="de-DE" b="1" smtClean="0">
                <a:ea typeface="ＭＳ Ｐゴシック" panose="020B0600070205080204" pitchFamily="34" charset="-128"/>
              </a:rPr>
              <a:t>Vor problematischen Kontakten schützen: </a:t>
            </a:r>
            <a:r>
              <a:rPr lang="de-DE" smtClean="0">
                <a:ea typeface="ＭＳ Ｐゴシック" panose="020B0600070205080204" pitchFamily="34" charset="-128"/>
              </a:rPr>
              <a:t>Vorsicht bei Phishing, Beschimpfungen, sexueller Belästigung, Anmache, Kontaktanbahnung, Spam.</a:t>
            </a:r>
          </a:p>
          <a:p>
            <a:r>
              <a:rPr lang="de-DE" smtClean="0">
                <a:ea typeface="ＭＳ Ｐゴシック" panose="020B0600070205080204" pitchFamily="34" charset="-128"/>
              </a:rPr>
              <a:t>Gegen Spam (= Zusendung unerwünschter E-Mails) Spamfilter im E-Mail-Programm und beim Provider verwenden; unerwünschte Nutzer/innen im Sozialen Netzwerk oder per Messenger blockieren; E-Mail-Adresse und Handynummer niemals öffentlich angeben, zweite E-Mail-Adresse anlegen; moderierte Chats sind ein guter Einstieg, bei einem realen Treffen sollten Erwachsene mitgenommen werden; auf irritierende oder bedrohliche Nachrichten nicht antworten.</a:t>
            </a:r>
          </a:p>
        </p:txBody>
      </p:sp>
    </p:spTree>
    <p:extLst>
      <p:ext uri="{BB962C8B-B14F-4D97-AF65-F5344CB8AC3E}">
        <p14:creationId xmlns:p14="http://schemas.microsoft.com/office/powerpoint/2010/main" val="2383362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a:ln/>
        </p:spPr>
      </p:sp>
      <p:sp>
        <p:nvSpPr>
          <p:cNvPr id="3993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smtClean="0">
                <a:ea typeface="ＭＳ Ｐゴシック" panose="020B0600070205080204" pitchFamily="34" charset="-128"/>
              </a:rPr>
              <a:t>Um Risiken zu vermeiden und einzudämmen ist Aufklärung, eine gute Beziehung und Verständnis für die Jugendlichen wichtig. </a:t>
            </a:r>
          </a:p>
          <a:p>
            <a:endParaRPr lang="de-AT" smtClean="0">
              <a:ea typeface="ＭＳ Ｐゴシック" panose="020B0600070205080204" pitchFamily="34" charset="-128"/>
            </a:endParaRPr>
          </a:p>
          <a:p>
            <a:r>
              <a:rPr lang="de-AT" smtClean="0">
                <a:ea typeface="ＭＳ Ｐゴシック" panose="020B0600070205080204" pitchFamily="34" charset="-128"/>
              </a:rPr>
              <a:t>Das Phänomen </a:t>
            </a:r>
            <a:r>
              <a:rPr lang="de-AT" b="1" smtClean="0">
                <a:ea typeface="ＭＳ Ｐゴシック" panose="020B0600070205080204" pitchFamily="34" charset="-128"/>
              </a:rPr>
              <a:t>Grooming</a:t>
            </a:r>
            <a:r>
              <a:rPr lang="de-AT" smtClean="0">
                <a:ea typeface="ＭＳ Ｐゴシック" panose="020B0600070205080204" pitchFamily="34" charset="-128"/>
              </a:rPr>
              <a:t> lässt sich oftmals vermeiden, wenn Jugendliche einfache Chatregeln befolgen und sich v.a niemals alleine mit Fremden treffen. Möglichkeiten, um sicher zu stellen, dass die Person am Ende der Leitung wirklich auch ein Jugendlicher ist: Jugendliche Sprache, Schreib- und Grammatikfehler, Themen (wie schnell antwortet die Person), Webcam…</a:t>
            </a:r>
          </a:p>
          <a:p>
            <a:endParaRPr lang="de-AT" smtClean="0">
              <a:ea typeface="ＭＳ Ｐゴシック" panose="020B0600070205080204" pitchFamily="34" charset="-128"/>
            </a:endParaRPr>
          </a:p>
          <a:p>
            <a:r>
              <a:rPr lang="de-AT" b="1" smtClean="0">
                <a:ea typeface="ＭＳ Ｐゴシック" panose="020B0600070205080204" pitchFamily="34" charset="-128"/>
              </a:rPr>
              <a:t>Happy Slapping </a:t>
            </a:r>
            <a:r>
              <a:rPr lang="de-AT" smtClean="0">
                <a:ea typeface="ＭＳ Ｐゴシック" panose="020B0600070205080204" pitchFamily="34" charset="-128"/>
              </a:rPr>
              <a:t>wird oftmals als Mutprobe gefordert und gilt unter Jugendlichen unter Umständen als Heldentat.</a:t>
            </a:r>
          </a:p>
          <a:p>
            <a:endParaRPr lang="de-AT" b="1" smtClean="0">
              <a:ea typeface="ＭＳ Ｐゴシック" panose="020B0600070205080204" pitchFamily="34" charset="-128"/>
            </a:endParaRPr>
          </a:p>
          <a:p>
            <a:r>
              <a:rPr lang="de-AT" b="1" smtClean="0">
                <a:ea typeface="ＭＳ Ｐゴシック" panose="020B0600070205080204" pitchFamily="34" charset="-128"/>
              </a:rPr>
              <a:t>Sexting</a:t>
            </a:r>
            <a:r>
              <a:rPr lang="de-AT" smtClean="0">
                <a:ea typeface="ＭＳ Ｐゴシック" panose="020B0600070205080204" pitchFamily="34" charset="-128"/>
              </a:rPr>
              <a:t>: Niemals leichtfertig Nacktbilder/freizügige Bilder per SMS verschicken oder im Internet veröffentlichen. Eine Garantie, dass diese nicht in falsche Hände geraten gibt es nicht. </a:t>
            </a:r>
          </a:p>
        </p:txBody>
      </p:sp>
      <p:sp>
        <p:nvSpPr>
          <p:cNvPr id="399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defRPr sz="2400">
                <a:solidFill>
                  <a:schemeClr val="tx1"/>
                </a:solidFill>
                <a:latin typeface="Times" panose="02020603050405020304" pitchFamily="18" charset="0"/>
                <a:cs typeface="Arial" panose="020B0604020202020204" pitchFamily="34" charset="0"/>
              </a:defRPr>
            </a:lvl1pPr>
            <a:lvl2pPr marL="742950" indent="-285750" defTabSz="946150" eaLnBrk="0" hangingPunct="0">
              <a:defRPr sz="2400">
                <a:solidFill>
                  <a:schemeClr val="tx1"/>
                </a:solidFill>
                <a:latin typeface="Times" panose="02020603050405020304" pitchFamily="18" charset="0"/>
                <a:cs typeface="Arial" panose="020B0604020202020204" pitchFamily="34" charset="0"/>
              </a:defRPr>
            </a:lvl2pPr>
            <a:lvl3pPr marL="1143000" indent="-228600" defTabSz="946150" eaLnBrk="0" hangingPunct="0">
              <a:defRPr sz="2400">
                <a:solidFill>
                  <a:schemeClr val="tx1"/>
                </a:solidFill>
                <a:latin typeface="Times" panose="02020603050405020304" pitchFamily="18" charset="0"/>
                <a:cs typeface="Arial" panose="020B0604020202020204" pitchFamily="34" charset="0"/>
              </a:defRPr>
            </a:lvl3pPr>
            <a:lvl4pPr marL="1600200" indent="-228600" defTabSz="946150" eaLnBrk="0" hangingPunct="0">
              <a:defRPr sz="2400">
                <a:solidFill>
                  <a:schemeClr val="tx1"/>
                </a:solidFill>
                <a:latin typeface="Times" panose="02020603050405020304" pitchFamily="18" charset="0"/>
                <a:cs typeface="Arial" panose="020B0604020202020204" pitchFamily="34" charset="0"/>
              </a:defRPr>
            </a:lvl4pPr>
            <a:lvl5pPr marL="2057400" indent="-228600" defTabSz="946150" eaLnBrk="0" hangingPunct="0">
              <a:defRPr sz="2400">
                <a:solidFill>
                  <a:schemeClr val="tx1"/>
                </a:solidFill>
                <a:latin typeface="Times" panose="02020603050405020304" pitchFamily="18" charset="0"/>
                <a:cs typeface="Arial" panose="020B0604020202020204" pitchFamily="34" charset="0"/>
              </a:defRPr>
            </a:lvl5pPr>
            <a:lvl6pPr marL="25146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defTabSz="94615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5B766F58-D811-4F30-B7FF-1FAB8D28A094}" type="slidenum">
              <a:rPr lang="de-DE" sz="1200"/>
              <a:pPr/>
              <a:t>8</a:t>
            </a:fld>
            <a:endParaRPr lang="de-DE" sz="1200"/>
          </a:p>
        </p:txBody>
      </p:sp>
    </p:spTree>
    <p:extLst>
      <p:ext uri="{BB962C8B-B14F-4D97-AF65-F5344CB8AC3E}">
        <p14:creationId xmlns:p14="http://schemas.microsoft.com/office/powerpoint/2010/main" val="4068809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993775" y="768350"/>
            <a:ext cx="5116513" cy="3836988"/>
          </a:xfrm>
          <a:solidFill>
            <a:srgbClr val="FFFFFF"/>
          </a:solidFill>
          <a:ln/>
        </p:spPr>
      </p:sp>
      <p:sp>
        <p:nvSpPr>
          <p:cNvPr id="40963" name="Rectangle 3"/>
          <p:cNvSpPr>
            <a:spLocks noGrp="1" noChangeArrowheads="1"/>
          </p:cNvSpPr>
          <p:nvPr>
            <p:ph type="body" idx="1"/>
          </p:nvPr>
        </p:nvSpPr>
        <p:spPr>
          <a:solidFill>
            <a:srgbClr val="FFFFFF"/>
          </a:solidFill>
          <a:ln>
            <a:solidFill>
              <a:srgbClr val="000000"/>
            </a:solidFill>
          </a:ln>
        </p:spPr>
        <p:txBody>
          <a:bodyPr lIns="94650" tIns="47325" rIns="94650" bIns="47325"/>
          <a:lstStyle/>
          <a:p>
            <a:r>
              <a:rPr lang="de-AT" smtClean="0">
                <a:ea typeface="ＭＳ Ｐゴシック" panose="020B0600070205080204" pitchFamily="34" charset="-128"/>
              </a:rPr>
              <a:t>Beispiele für Soziale Netzwerke, die in Österreich genutzt werden:</a:t>
            </a:r>
          </a:p>
          <a:p>
            <a:r>
              <a:rPr lang="de-AT" b="1" smtClean="0">
                <a:ea typeface="ＭＳ Ｐゴシック" panose="020B0600070205080204" pitchFamily="34" charset="-128"/>
              </a:rPr>
              <a:t>Facebook </a:t>
            </a:r>
            <a:r>
              <a:rPr lang="de-AT" smtClean="0">
                <a:ea typeface="ＭＳ Ｐゴシック" panose="020B0600070205080204" pitchFamily="34" charset="-128"/>
              </a:rPr>
              <a:t>ist das bekannteste und mit Abstand meist genutzte.</a:t>
            </a:r>
          </a:p>
          <a:p>
            <a:r>
              <a:rPr lang="de-AT" b="1" smtClean="0">
                <a:ea typeface="ＭＳ Ｐゴシック" panose="020B0600070205080204" pitchFamily="34" charset="-128"/>
              </a:rPr>
              <a:t>Netlog </a:t>
            </a:r>
            <a:r>
              <a:rPr lang="de-AT" smtClean="0">
                <a:ea typeface="ＭＳ Ｐゴシック" panose="020B0600070205080204" pitchFamily="34" charset="-128"/>
              </a:rPr>
              <a:t>unterstützt vor allem die visuelle Kommunikation.</a:t>
            </a:r>
          </a:p>
          <a:p>
            <a:r>
              <a:rPr lang="de-AT" b="1" smtClean="0">
                <a:ea typeface="ＭＳ Ｐゴシック" panose="020B0600070205080204" pitchFamily="34" charset="-128"/>
              </a:rPr>
              <a:t>Szene1.at </a:t>
            </a:r>
            <a:r>
              <a:rPr lang="de-AT" smtClean="0">
                <a:ea typeface="ＭＳ Ｐゴシック" panose="020B0600070205080204" pitchFamily="34" charset="-128"/>
              </a:rPr>
              <a:t>ist ein Party-Netzwerk, über das vor allem Bilder ausgetauscht werden.</a:t>
            </a:r>
          </a:p>
          <a:p>
            <a:r>
              <a:rPr lang="de-AT" b="1" smtClean="0">
                <a:ea typeface="ＭＳ Ｐゴシック" panose="020B0600070205080204" pitchFamily="34" charset="-128"/>
              </a:rPr>
              <a:t>Google+ </a:t>
            </a:r>
            <a:r>
              <a:rPr lang="de-AT" smtClean="0">
                <a:ea typeface="ＭＳ Ｐゴシック" panose="020B0600070205080204" pitchFamily="34" charset="-128"/>
              </a:rPr>
              <a:t>ist</a:t>
            </a:r>
            <a:r>
              <a:rPr lang="de-AT" b="1" smtClean="0">
                <a:ea typeface="ＭＳ Ｐゴシック" panose="020B0600070205080204" pitchFamily="34" charset="-128"/>
              </a:rPr>
              <a:t> </a:t>
            </a:r>
            <a:r>
              <a:rPr lang="de-AT" smtClean="0">
                <a:ea typeface="ＭＳ Ｐゴシック" panose="020B0600070205080204" pitchFamily="34" charset="-128"/>
              </a:rPr>
              <a:t>das neue Social Network von Google; wird derzeit hauptsächlich von Erwachsenen genutzt.</a:t>
            </a:r>
          </a:p>
          <a:p>
            <a:r>
              <a:rPr lang="de-AT" b="1" smtClean="0">
                <a:ea typeface="ＭＳ Ｐゴシック" panose="020B0600070205080204" pitchFamily="34" charset="-128"/>
              </a:rPr>
              <a:t>Twitter</a:t>
            </a:r>
            <a:r>
              <a:rPr lang="de-AT" smtClean="0">
                <a:ea typeface="ＭＳ Ｐゴシック" panose="020B0600070205080204" pitchFamily="34" charset="-128"/>
              </a:rPr>
              <a:t> ist ein Kurznachrichtendienst, auf dem ähnlich wie bei SMS kurze Nachrichten veröffentlicht werden können – aber Achtung: hier können ALLE mitlesen!</a:t>
            </a:r>
          </a:p>
          <a:p>
            <a:r>
              <a:rPr lang="de-AT" b="1" smtClean="0">
                <a:ea typeface="ＭＳ Ｐゴシック" panose="020B0600070205080204" pitchFamily="34" charset="-128"/>
              </a:rPr>
              <a:t>WhatsApp </a:t>
            </a:r>
            <a:r>
              <a:rPr lang="de-AT" smtClean="0">
                <a:ea typeface="ＭＳ Ｐゴシック" panose="020B0600070205080204" pitchFamily="34" charset="-128"/>
              </a:rPr>
              <a:t>ist eine Instant Messenger-Anwendung.</a:t>
            </a:r>
          </a:p>
          <a:p>
            <a:r>
              <a:rPr lang="de-AT" b="1" smtClean="0">
                <a:ea typeface="ＭＳ Ｐゴシック" panose="020B0600070205080204" pitchFamily="34" charset="-128"/>
              </a:rPr>
              <a:t>Pinterest: </a:t>
            </a:r>
            <a:r>
              <a:rPr lang="de-AT" smtClean="0">
                <a:ea typeface="ＭＳ Ｐゴシック" panose="020B0600070205080204" pitchFamily="34" charset="-128"/>
              </a:rPr>
              <a:t>Ein soziales Netzwerk zum Bilderaustausch. </a:t>
            </a:r>
          </a:p>
        </p:txBody>
      </p:sp>
    </p:spTree>
    <p:extLst>
      <p:ext uri="{BB962C8B-B14F-4D97-AF65-F5344CB8AC3E}">
        <p14:creationId xmlns:p14="http://schemas.microsoft.com/office/powerpoint/2010/main" val="28495868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9.png"/><Relationship Id="rId15" Type="http://schemas.openxmlformats.org/officeDocument/2006/relationships/image" Target="../media/image20.jpeg"/><Relationship Id="rId10" Type="http://schemas.openxmlformats.org/officeDocument/2006/relationships/image" Target="../media/image6.png"/><Relationship Id="rId4" Type="http://schemas.openxmlformats.org/officeDocument/2006/relationships/image" Target="../media/image13.png"/><Relationship Id="rId9" Type="http://schemas.openxmlformats.org/officeDocument/2006/relationships/image" Target="../media/image5.png"/><Relationship Id="rId14" Type="http://schemas.openxmlformats.org/officeDocument/2006/relationships/image" Target="../media/image10.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2_Titelfolie">
    <p:spTree>
      <p:nvGrpSpPr>
        <p:cNvPr id="1" name=""/>
        <p:cNvGrpSpPr/>
        <p:nvPr/>
      </p:nvGrpSpPr>
      <p:grpSpPr>
        <a:xfrm>
          <a:off x="0" y="0"/>
          <a:ext cx="0" cy="0"/>
          <a:chOff x="0" y="0"/>
          <a:chExt cx="0" cy="0"/>
        </a:xfrm>
      </p:grpSpPr>
      <p:pic>
        <p:nvPicPr>
          <p:cNvPr id="4" name="Picture 1057" descr="C:\Dokumente und Einstellungen\Antje\Anwendungsdaten\Microsoft\Media Catalog\07_OIAT_Logo.ti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898775" y="6064250"/>
            <a:ext cx="4762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79" descr="C:\Dokumente und Einstellungen\Antje\Anwendungsdaten\Microsoft\Media Catalog\Kopie von 02_bundeskanzleramt_Logo.tif"/>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199188" y="5607050"/>
            <a:ext cx="14382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80" descr="C:\Dokumente und Einstellungen\Antje\Anwendungsdaten\Microsoft\Media Catalog\Kopie (2) von 01_EU_Logo.tif"/>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966788" y="5541963"/>
            <a:ext cx="406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82" descr="C:\Dokumente und Einstellungen\Antje\Anwendungsdaten\Microsoft\Media Catalog\Kopie von 08_ISPA_Logo.tif"/>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3527425" y="6046788"/>
            <a:ext cx="109696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88" descr="C:\Dokumente und Einstellungen\Antje\Anwendungsdaten\Microsoft\Media Catalog\Kopie von 09_Microsoft-Logo.tif"/>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4751388" y="6146800"/>
            <a:ext cx="7143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89" descr="C:\Dokumente und Einstellungen\Antje\Anwendungsdaten\Microsoft\Media Catalog\Kopie von 05_BMUKK_Logo.tif"/>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4456113" y="5572125"/>
            <a:ext cx="495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10" descr="logo_bmask_bi_ohne-Text.gif"/>
          <p:cNvPicPr>
            <a:picLocks noChangeAspect="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3587750" y="5553075"/>
            <a:ext cx="569913"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1" descr="bmwfj_logo_small_ohne Text.gif"/>
          <p:cNvPicPr>
            <a:picLocks noChangeAspect="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2673350" y="5572125"/>
            <a:ext cx="6365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12" descr="bmvit.jp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5253038" y="5567363"/>
            <a:ext cx="611187"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031"/>
          <p:cNvSpPr>
            <a:spLocks noChangeArrowheads="1"/>
          </p:cNvSpPr>
          <p:nvPr userDrawn="1"/>
        </p:nvSpPr>
        <p:spPr bwMode="auto">
          <a:xfrm>
            <a:off x="0" y="1392238"/>
            <a:ext cx="9144000" cy="2698750"/>
          </a:xfrm>
          <a:prstGeom prst="rect">
            <a:avLst/>
          </a:prstGeom>
          <a:solidFill>
            <a:srgbClr val="FF8100"/>
          </a:solidFill>
          <a:ln w="9525">
            <a:solidFill>
              <a:srgbClr val="FF8100"/>
            </a:solidFill>
            <a:miter lim="800000"/>
            <a:headEnd/>
            <a:tailEnd/>
          </a:ln>
          <a:effectLst/>
        </p:spPr>
        <p:txBody>
          <a:bodyPr wrap="none" anchor="ctr"/>
          <a:lstStyle/>
          <a:p>
            <a:pPr algn="ctr">
              <a:defRPr/>
            </a:pPr>
            <a:endParaRPr lang="de-DE">
              <a:ea typeface="ＭＳ Ｐゴシック" pitchFamily="34" charset="-128"/>
              <a:cs typeface="Arial" charset="0"/>
            </a:endParaRPr>
          </a:p>
        </p:txBody>
      </p:sp>
      <p:pic>
        <p:nvPicPr>
          <p:cNvPr id="14" name="Picture 1073" descr="C:\Dokumente und Einstellungen\Antje\Anwendungsdaten\Microsoft\Media Catalog\HG.tif"/>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0" y="1400175"/>
            <a:ext cx="91440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067"/>
          <p:cNvSpPr>
            <a:spLocks noChangeArrowheads="1"/>
          </p:cNvSpPr>
          <p:nvPr userDrawn="1"/>
        </p:nvSpPr>
        <p:spPr bwMode="auto">
          <a:xfrm>
            <a:off x="0" y="5067300"/>
            <a:ext cx="9148763" cy="171450"/>
          </a:xfrm>
          <a:prstGeom prst="rect">
            <a:avLst/>
          </a:prstGeom>
          <a:solidFill>
            <a:srgbClr val="808080"/>
          </a:solidFill>
          <a:ln w="9525">
            <a:noFill/>
            <a:miter lim="800000"/>
            <a:headEnd/>
            <a:tailEnd/>
          </a:ln>
          <a:effectLst/>
        </p:spPr>
        <p:txBody>
          <a:bodyPr wrap="none" anchor="ctr"/>
          <a:lstStyle/>
          <a:p>
            <a:pPr>
              <a:defRPr/>
            </a:pPr>
            <a:endParaRPr lang="de-DE">
              <a:ea typeface="ＭＳ Ｐゴシック" pitchFamily="34" charset="-128"/>
              <a:cs typeface="Arial" charset="0"/>
            </a:endParaRPr>
          </a:p>
        </p:txBody>
      </p:sp>
      <p:sp>
        <p:nvSpPr>
          <p:cNvPr id="16" name="Rectangle 1069"/>
          <p:cNvSpPr>
            <a:spLocks noChangeArrowheads="1"/>
          </p:cNvSpPr>
          <p:nvPr userDrawn="1"/>
        </p:nvSpPr>
        <p:spPr bwMode="auto">
          <a:xfrm>
            <a:off x="0" y="4086225"/>
            <a:ext cx="9148763" cy="990600"/>
          </a:xfrm>
          <a:prstGeom prst="rect">
            <a:avLst/>
          </a:prstGeom>
          <a:solidFill>
            <a:srgbClr val="4D4D4D"/>
          </a:solidFill>
          <a:ln w="9525">
            <a:noFill/>
            <a:miter lim="800000"/>
            <a:headEnd/>
            <a:tailEnd/>
          </a:ln>
          <a:effectLst/>
        </p:spPr>
        <p:txBody>
          <a:bodyPr wrap="none" anchor="ctr"/>
          <a:lstStyle/>
          <a:p>
            <a:pPr>
              <a:defRPr/>
            </a:pPr>
            <a:endParaRPr lang="de-DE">
              <a:ea typeface="ＭＳ Ｐゴシック" pitchFamily="34" charset="-128"/>
              <a:cs typeface="Arial" charset="0"/>
            </a:endParaRPr>
          </a:p>
        </p:txBody>
      </p:sp>
      <p:pic>
        <p:nvPicPr>
          <p:cNvPr id="17" name="Picture 1078" descr="C:\Dokumente und Einstellungen\Antje\Anwendungsdaten\Microsoft\Media Catalog\SaferInternet-Bild-Head3.tif"/>
          <p:cNvPicPr>
            <a:picLocks noChangeAspect="1" noChangeArrowheads="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1952625" y="4084638"/>
            <a:ext cx="1155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070"/>
          <p:cNvSpPr>
            <a:spLocks noChangeArrowheads="1"/>
          </p:cNvSpPr>
          <p:nvPr userDrawn="1"/>
        </p:nvSpPr>
        <p:spPr bwMode="auto">
          <a:xfrm>
            <a:off x="1952625" y="5076825"/>
            <a:ext cx="1155700" cy="161925"/>
          </a:xfrm>
          <a:prstGeom prst="rect">
            <a:avLst/>
          </a:prstGeom>
          <a:solidFill>
            <a:srgbClr val="B2B2B2"/>
          </a:solidFill>
          <a:ln w="9525">
            <a:noFill/>
            <a:miter lim="800000"/>
            <a:headEnd/>
            <a:tailEnd/>
          </a:ln>
          <a:effectLst/>
        </p:spPr>
        <p:txBody>
          <a:bodyPr wrap="none" anchor="ctr"/>
          <a:lstStyle/>
          <a:p>
            <a:pPr>
              <a:defRPr/>
            </a:pPr>
            <a:endParaRPr lang="de-DE">
              <a:ea typeface="ＭＳ Ｐゴシック" pitchFamily="34" charset="-128"/>
              <a:cs typeface="Arial" charset="0"/>
            </a:endParaRPr>
          </a:p>
        </p:txBody>
      </p:sp>
      <p:pic>
        <p:nvPicPr>
          <p:cNvPr id="19" name="Picture 1087" descr="C:\Dokumente und Einstellungen\Antje\Anwendungsdaten\Microsoft\Media Catalog\Saferinternet.at_Logo.tif"/>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1885950" y="668338"/>
            <a:ext cx="2543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feld 19"/>
          <p:cNvSpPr txBox="1"/>
          <p:nvPr userDrawn="1"/>
        </p:nvSpPr>
        <p:spPr>
          <a:xfrm>
            <a:off x="1390650" y="5495925"/>
            <a:ext cx="1058863" cy="336550"/>
          </a:xfrm>
          <a:prstGeom prst="rect">
            <a:avLst/>
          </a:prstGeom>
          <a:noFill/>
        </p:spPr>
        <p:txBody>
          <a:bodyPr wrap="none">
            <a:spAutoFit/>
          </a:bodyPr>
          <a:lstStyle/>
          <a:p>
            <a:pPr eaLnBrk="0" hangingPunct="0">
              <a:defRPr/>
            </a:pPr>
            <a:r>
              <a:rPr lang="de-AT" sz="800">
                <a:solidFill>
                  <a:schemeClr val="bg2"/>
                </a:solidFill>
                <a:latin typeface="Arial" charset="0"/>
                <a:cs typeface="Arial" charset="0"/>
              </a:rPr>
              <a:t>Gefördert durch die</a:t>
            </a:r>
          </a:p>
          <a:p>
            <a:pPr eaLnBrk="0" hangingPunct="0">
              <a:defRPr/>
            </a:pPr>
            <a:r>
              <a:rPr lang="de-AT" sz="800">
                <a:solidFill>
                  <a:schemeClr val="bg2"/>
                </a:solidFill>
                <a:latin typeface="Arial" charset="0"/>
                <a:cs typeface="Arial" charset="0"/>
              </a:rPr>
              <a:t>Europäische Union</a:t>
            </a:r>
          </a:p>
        </p:txBody>
      </p:sp>
      <p:pic>
        <p:nvPicPr>
          <p:cNvPr id="21" name="Grafik 22" descr="A1_Piano_2.jpg"/>
          <p:cNvPicPr>
            <a:picLocks noChangeAspect="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5535613" y="6000750"/>
            <a:ext cx="57785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Rectangle 3"/>
          <p:cNvSpPr>
            <a:spLocks noGrp="1" noChangeArrowheads="1"/>
          </p:cNvSpPr>
          <p:nvPr>
            <p:ph type="subTitle" idx="1"/>
          </p:nvPr>
        </p:nvSpPr>
        <p:spPr>
          <a:xfrm>
            <a:off x="1951200" y="2770188"/>
            <a:ext cx="6134100" cy="523875"/>
          </a:xfrm>
        </p:spPr>
        <p:txBody>
          <a:bodyPr/>
          <a:lstStyle>
            <a:lvl1pPr marL="0" indent="0">
              <a:lnSpc>
                <a:spcPct val="75000"/>
              </a:lnSpc>
              <a:buFont typeface="Wingdings 2" pitchFamily="18" charset="2"/>
              <a:buNone/>
              <a:defRPr sz="1600" smtClean="0">
                <a:solidFill>
                  <a:srgbClr val="333333"/>
                </a:solidFill>
                <a:latin typeface="Arial" charset="0"/>
              </a:defRPr>
            </a:lvl1pPr>
          </a:lstStyle>
          <a:p>
            <a:r>
              <a:rPr lang="de-DE" smtClean="0"/>
              <a:t>Untertitel Beschreibung</a:t>
            </a:r>
          </a:p>
          <a:p>
            <a:r>
              <a:rPr lang="de-DE" smtClean="0"/>
              <a:t>Zweite Zeile 16 pt fett Arial</a:t>
            </a:r>
          </a:p>
          <a:p>
            <a:endParaRPr lang="de-DE" smtClean="0"/>
          </a:p>
          <a:p>
            <a:endParaRPr lang="de-DE" smtClean="0"/>
          </a:p>
        </p:txBody>
      </p:sp>
      <p:sp>
        <p:nvSpPr>
          <p:cNvPr id="30725" name="Rectangle 2"/>
          <p:cNvSpPr>
            <a:spLocks noGrp="1" noChangeArrowheads="1"/>
          </p:cNvSpPr>
          <p:nvPr>
            <p:ph type="ctrTitle"/>
          </p:nvPr>
        </p:nvSpPr>
        <p:spPr>
          <a:xfrm>
            <a:off x="1951200" y="2159000"/>
            <a:ext cx="6143625" cy="542925"/>
          </a:xfrm>
        </p:spPr>
        <p:txBody>
          <a:bodyPr/>
          <a:lstStyle>
            <a:lvl1pPr>
              <a:defRPr sz="3200" smtClean="0">
                <a:latin typeface="Arial" charset="0"/>
              </a:defRPr>
            </a:lvl1pPr>
          </a:lstStyle>
          <a:p>
            <a:r>
              <a:rPr lang="de-DE" smtClean="0"/>
              <a:t>TITEL PRÄSENTATION</a:t>
            </a:r>
          </a:p>
        </p:txBody>
      </p:sp>
      <p:pic>
        <p:nvPicPr>
          <p:cNvPr id="22" name="Rechteck 5124"/>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907174" y="5882619"/>
            <a:ext cx="1393187" cy="464863"/>
          </a:xfrm>
          <a:prstGeom prst="rect">
            <a:avLst/>
          </a:prstGeom>
          <a:noFill/>
          <a:ln w="38100">
            <a:noFill/>
          </a:ln>
          <a:effectLst>
            <a:glow rad="152400">
              <a:schemeClr val="accent3">
                <a:alpha val="75000"/>
              </a:schemeClr>
            </a:glow>
            <a:reflection blurRad="12700" stA="50000" endPos="75000" dist="12700" dir="5400000" sy="-100000" algn="bl" rotWithShape="0"/>
          </a:effectLst>
          <a:scene3d>
            <a:camera prst="isometricOffAxis2Left"/>
            <a:lightRig rig="threePt" dir="t">
              <a:rot lat="0" lon="0" rev="18900000"/>
            </a:lightRig>
          </a:scene3d>
        </p:spPr>
      </p:pic>
      <p:pic>
        <p:nvPicPr>
          <p:cNvPr id="23" name="Auf der gleichen Seite des Rechtecks liegende Ecken abrunden 5126"/>
          <p:cNvPicPr>
            <a:picLocks noChangeAspect="1" noChangeArrowheads="1"/>
          </p:cNvPicPr>
          <p:nvPr userDrawn="1"/>
        </p:nvPicPr>
        <p:blipFill>
          <a:blip r:embed="rId16"/>
          <a:srcRect/>
          <a:stretch>
            <a:fillRect/>
          </a:stretch>
        </p:blipFill>
        <p:spPr bwMode="auto">
          <a:xfrm>
            <a:off x="6305158" y="4343667"/>
            <a:ext cx="3032690" cy="583265"/>
          </a:xfrm>
          <a:prstGeom prst="round2SameRect">
            <a:avLst>
              <a:gd name="adj1" fmla="val 16667"/>
              <a:gd name="adj2" fmla="val 0"/>
            </a:avLst>
          </a:prstGeom>
          <a:solidFill>
            <a:srgbClr val="FFFFFF"/>
          </a:solidFill>
          <a:ln>
            <a:noFill/>
          </a:ln>
          <a:effectLst>
            <a:reflection blurRad="12700" stA="50000" endPos="75000" dist="50800" dir="5400000" sy="-100000" algn="bl" rotWithShape="0"/>
          </a:effectLst>
          <a:scene3d>
            <a:camera prst="isometricOffAxis1Right"/>
            <a:lightRig rig="threePt" dir="t">
              <a:rot lat="0" lon="0" rev="18900000"/>
            </a:lightRig>
          </a:scene3d>
          <a:sp3d extrusionH="38100">
            <a:bevelT w="152400"/>
          </a:sp3d>
        </p:spPr>
      </p:pic>
      <p:pic>
        <p:nvPicPr>
          <p:cNvPr id="25" name="Rechteck 7"/>
          <p:cNvPicPr>
            <a:picLocks noChangeAspect="1" noChangeArrowheads="1"/>
          </p:cNvPicPr>
          <p:nvPr userDrawn="1"/>
        </p:nvPicPr>
        <p:blipFill>
          <a:blip r:embed="rId17" cstate="email"/>
          <a:srcRect/>
          <a:stretch>
            <a:fillRect/>
          </a:stretch>
        </p:blipFill>
        <p:spPr bwMode="auto">
          <a:xfrm>
            <a:off x="7484114" y="361830"/>
            <a:ext cx="1492392" cy="1419854"/>
          </a:xfrm>
          <a:prstGeom prst="rect">
            <a:avLst/>
          </a:prstGeom>
          <a:noFill/>
          <a:ln w="12700">
            <a:noFill/>
          </a:ln>
          <a:effectLst>
            <a:reflection blurRad="12700" stA="50000" endPos="75000" dist="50800" dir="5400000" sy="-100000" algn="bl" rotWithShape="0"/>
          </a:effectLst>
        </p:spPr>
      </p:pic>
    </p:spTree>
    <p:extLst>
      <p:ext uri="{BB962C8B-B14F-4D97-AF65-F5344CB8AC3E}">
        <p14:creationId xmlns:p14="http://schemas.microsoft.com/office/powerpoint/2010/main" val="605654040"/>
      </p:ext>
    </p:extLst>
  </p:cSld>
  <p:clrMapOvr>
    <a:masterClrMapping/>
  </p:clrMapOvr>
  <p:transition>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elfolie">
    <p:spTree>
      <p:nvGrpSpPr>
        <p:cNvPr id="1" name=""/>
        <p:cNvGrpSpPr/>
        <p:nvPr/>
      </p:nvGrpSpPr>
      <p:grpSpPr>
        <a:xfrm>
          <a:off x="0" y="0"/>
          <a:ext cx="0" cy="0"/>
          <a:chOff x="0" y="0"/>
          <a:chExt cx="0" cy="0"/>
        </a:xfrm>
      </p:grpSpPr>
      <p:sp>
        <p:nvSpPr>
          <p:cNvPr id="4" name="Rectangle 23"/>
          <p:cNvSpPr>
            <a:spLocks noChangeArrowheads="1"/>
          </p:cNvSpPr>
          <p:nvPr userDrawn="1"/>
        </p:nvSpPr>
        <p:spPr bwMode="auto">
          <a:xfrm>
            <a:off x="0" y="573088"/>
            <a:ext cx="9148763" cy="1123950"/>
          </a:xfrm>
          <a:prstGeom prst="rect">
            <a:avLst/>
          </a:prstGeom>
          <a:solidFill>
            <a:srgbClr val="4D4D4D"/>
          </a:solidFill>
          <a:ln w="25400">
            <a:noFill/>
            <a:miter lim="800000"/>
            <a:headEnd/>
            <a:tailEnd/>
          </a:ln>
          <a:effectLst/>
        </p:spPr>
        <p:txBody>
          <a:bodyPr wrap="none" anchor="ctr"/>
          <a:lstStyle/>
          <a:p>
            <a:pPr algn="ctr">
              <a:defRPr/>
            </a:pPr>
            <a:endParaRPr lang="de-DE">
              <a:ea typeface="ＭＳ Ｐゴシック" pitchFamily="34" charset="-128"/>
              <a:cs typeface="Arial" charset="0"/>
            </a:endParaRPr>
          </a:p>
        </p:txBody>
      </p:sp>
      <p:sp>
        <p:nvSpPr>
          <p:cNvPr id="5" name="Rectangle 3"/>
          <p:cNvSpPr>
            <a:spLocks noChangeArrowheads="1"/>
          </p:cNvSpPr>
          <p:nvPr/>
        </p:nvSpPr>
        <p:spPr bwMode="auto">
          <a:xfrm>
            <a:off x="5124450" y="1228725"/>
            <a:ext cx="3686175" cy="4867275"/>
          </a:xfrm>
          <a:prstGeom prst="rect">
            <a:avLst/>
          </a:prstGeom>
          <a:noFill/>
          <a:ln w="9525">
            <a:noFill/>
            <a:miter lim="800000"/>
            <a:headEnd/>
            <a:tailEnd/>
          </a:ln>
        </p:spPr>
        <p:txBody>
          <a:bodyPr/>
          <a:lstStyle/>
          <a:p>
            <a:pPr marL="342900" indent="-342900">
              <a:spcBef>
                <a:spcPct val="20000"/>
              </a:spcBef>
              <a:buClr>
                <a:srgbClr val="FF8100"/>
              </a:buClr>
              <a:buSzPct val="70000"/>
              <a:buFont typeface="Wingdings" pitchFamily="2" charset="2"/>
              <a:buNone/>
              <a:defRPr/>
            </a:pPr>
            <a:endParaRPr lang="de-DE" sz="1800">
              <a:solidFill>
                <a:srgbClr val="4D4D4D"/>
              </a:solidFill>
              <a:latin typeface="Verdana" pitchFamily="34" charset="0"/>
              <a:ea typeface="ＭＳ Ｐゴシック" pitchFamily="34" charset="-128"/>
              <a:cs typeface="Arial" charset="0"/>
            </a:endParaRPr>
          </a:p>
        </p:txBody>
      </p:sp>
      <p:sp>
        <p:nvSpPr>
          <p:cNvPr id="6" name="Rectangle 49"/>
          <p:cNvSpPr>
            <a:spLocks noChangeArrowheads="1"/>
          </p:cNvSpPr>
          <p:nvPr userDrawn="1"/>
        </p:nvSpPr>
        <p:spPr bwMode="white">
          <a:xfrm>
            <a:off x="-9525" y="1752600"/>
            <a:ext cx="6124575" cy="4905375"/>
          </a:xfrm>
          <a:prstGeom prst="rect">
            <a:avLst/>
          </a:prstGeom>
          <a:solidFill>
            <a:schemeClr val="bg1"/>
          </a:solidFill>
          <a:ln w="9525">
            <a:noFill/>
            <a:miter lim="800000"/>
            <a:headEnd/>
            <a:tailEnd/>
          </a:ln>
          <a:effectLst/>
        </p:spPr>
        <p:txBody>
          <a:bodyPr wrap="none" anchor="ctr"/>
          <a:lstStyle/>
          <a:p>
            <a:pPr algn="ctr">
              <a:defRPr/>
            </a:pPr>
            <a:endParaRPr lang="de-DE">
              <a:ea typeface="ＭＳ Ｐゴシック" pitchFamily="34" charset="-128"/>
              <a:cs typeface="Arial" charset="0"/>
            </a:endParaRPr>
          </a:p>
        </p:txBody>
      </p:sp>
      <p:sp>
        <p:nvSpPr>
          <p:cNvPr id="7" name="Rectangle 50"/>
          <p:cNvSpPr>
            <a:spLocks noChangeArrowheads="1"/>
          </p:cNvSpPr>
          <p:nvPr userDrawn="1"/>
        </p:nvSpPr>
        <p:spPr bwMode="auto">
          <a:xfrm>
            <a:off x="-12700" y="6640513"/>
            <a:ext cx="9169400" cy="217487"/>
          </a:xfrm>
          <a:prstGeom prst="rect">
            <a:avLst/>
          </a:prstGeom>
          <a:solidFill>
            <a:srgbClr val="4D4D4D"/>
          </a:solidFill>
          <a:ln w="25400">
            <a:noFill/>
            <a:miter lim="800000"/>
            <a:headEnd/>
            <a:tailEnd/>
          </a:ln>
          <a:effectLst/>
        </p:spPr>
        <p:txBody>
          <a:bodyPr wrap="none" anchor="ctr"/>
          <a:lstStyle/>
          <a:p>
            <a:pPr algn="ctr">
              <a:defRPr/>
            </a:pPr>
            <a:endParaRPr lang="de-DE">
              <a:ea typeface="ＭＳ Ｐゴシック" pitchFamily="34" charset="-128"/>
              <a:cs typeface="Arial" charset="0"/>
            </a:endParaRPr>
          </a:p>
        </p:txBody>
      </p:sp>
      <p:sp>
        <p:nvSpPr>
          <p:cNvPr id="8" name="Rectangle 61"/>
          <p:cNvSpPr>
            <a:spLocks noChangeArrowheads="1"/>
          </p:cNvSpPr>
          <p:nvPr userDrawn="1"/>
        </p:nvSpPr>
        <p:spPr bwMode="auto">
          <a:xfrm>
            <a:off x="-3175" y="1590675"/>
            <a:ext cx="9151938" cy="161925"/>
          </a:xfrm>
          <a:prstGeom prst="rect">
            <a:avLst/>
          </a:prstGeom>
          <a:solidFill>
            <a:srgbClr val="808080"/>
          </a:solidFill>
          <a:ln w="9525">
            <a:noFill/>
            <a:miter lim="800000"/>
            <a:headEnd/>
            <a:tailEnd/>
          </a:ln>
          <a:effectLst/>
        </p:spPr>
        <p:txBody>
          <a:bodyPr wrap="none" anchor="ctr"/>
          <a:lstStyle/>
          <a:p>
            <a:pPr>
              <a:defRPr/>
            </a:pPr>
            <a:endParaRPr lang="de-DE">
              <a:ea typeface="ＭＳ Ｐゴシック" pitchFamily="34" charset="-128"/>
              <a:cs typeface="Arial" charset="0"/>
            </a:endParaRPr>
          </a:p>
        </p:txBody>
      </p:sp>
      <p:pic>
        <p:nvPicPr>
          <p:cNvPr id="9" name="Picture 63" descr="C:\Dokumente und Einstellungen\Antje\Anwendungsdaten\Microsoft\Media Catalog\SaferInternet-Bild-Head3.ti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959350" y="571500"/>
            <a:ext cx="1155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2"/>
          <p:cNvSpPr>
            <a:spLocks noChangeArrowheads="1"/>
          </p:cNvSpPr>
          <p:nvPr userDrawn="1"/>
        </p:nvSpPr>
        <p:spPr bwMode="auto">
          <a:xfrm>
            <a:off x="4959350" y="1590675"/>
            <a:ext cx="1154113" cy="161925"/>
          </a:xfrm>
          <a:prstGeom prst="rect">
            <a:avLst/>
          </a:prstGeom>
          <a:solidFill>
            <a:srgbClr val="B2B2B2"/>
          </a:solidFill>
          <a:ln w="9525">
            <a:noFill/>
            <a:miter lim="800000"/>
            <a:headEnd/>
            <a:tailEnd/>
          </a:ln>
          <a:effectLst/>
        </p:spPr>
        <p:txBody>
          <a:bodyPr wrap="none" anchor="ctr"/>
          <a:lstStyle/>
          <a:p>
            <a:pPr>
              <a:defRPr/>
            </a:pPr>
            <a:endParaRPr lang="de-DE">
              <a:ea typeface="ＭＳ Ｐゴシック" pitchFamily="34" charset="-128"/>
              <a:cs typeface="Arial" charset="0"/>
            </a:endParaRPr>
          </a:p>
        </p:txBody>
      </p:sp>
      <p:pic>
        <p:nvPicPr>
          <p:cNvPr id="11" name="Picture 66" descr="C:\Dokumente und Einstellungen\Antje\Anwendungsdaten\Microsoft\Media Catalog\Saferinternet.at_Logo.tif"/>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062663" y="95250"/>
            <a:ext cx="1751012"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4"/>
          <p:cNvSpPr>
            <a:spLocks noGrp="1" noChangeArrowheads="1"/>
          </p:cNvSpPr>
          <p:nvPr>
            <p:ph type="ctrTitle"/>
          </p:nvPr>
        </p:nvSpPr>
        <p:spPr>
          <a:xfrm>
            <a:off x="304800" y="2286000"/>
            <a:ext cx="8610600" cy="1143000"/>
          </a:xfrm>
        </p:spPr>
        <p:txBody>
          <a:bodyPr/>
          <a:lstStyle>
            <a:lvl1pPr>
              <a:defRPr sz="3600"/>
            </a:lvl1pPr>
          </a:lstStyle>
          <a:p>
            <a:r>
              <a:rPr lang="de-DE"/>
              <a:t>Mastertitelformat bearbeiten</a:t>
            </a:r>
          </a:p>
        </p:txBody>
      </p:sp>
      <p:sp>
        <p:nvSpPr>
          <p:cNvPr id="16389" name="Rectangle 5"/>
          <p:cNvSpPr>
            <a:spLocks noGrp="1" noChangeArrowheads="1"/>
          </p:cNvSpPr>
          <p:nvPr>
            <p:ph type="subTitle" idx="1"/>
          </p:nvPr>
        </p:nvSpPr>
        <p:spPr>
          <a:xfrm>
            <a:off x="1371600" y="3429000"/>
            <a:ext cx="7543800" cy="2895600"/>
          </a:xfrm>
        </p:spPr>
        <p:txBody>
          <a:bodyPr/>
          <a:lstStyle>
            <a:lvl1pPr marL="0" indent="0">
              <a:buFont typeface="Wingdings" pitchFamily="2" charset="2"/>
              <a:buNone/>
              <a:defRPr/>
            </a:lvl1pPr>
          </a:lstStyle>
          <a:p>
            <a:r>
              <a:rPr lang="de-DE"/>
              <a:t>Master-Untertitelformat bearbeiten</a:t>
            </a:r>
          </a:p>
        </p:txBody>
      </p:sp>
      <p:sp>
        <p:nvSpPr>
          <p:cNvPr id="12" name="Rectangle 38"/>
          <p:cNvSpPr>
            <a:spLocks noGrp="1" noChangeArrowheads="1"/>
          </p:cNvSpPr>
          <p:nvPr>
            <p:ph type="ftr" sz="quarter" idx="10"/>
          </p:nvPr>
        </p:nvSpPr>
        <p:spPr/>
        <p:txBody>
          <a:bodyPr/>
          <a:lstStyle>
            <a:lvl1pPr>
              <a:defRPr/>
            </a:lvl1pPr>
          </a:lstStyle>
          <a:p>
            <a:pPr>
              <a:defRPr/>
            </a:pPr>
            <a:r>
              <a:rPr lang="de-DE"/>
              <a:t>w w w . s a f e r i n t e r n e t . a t </a:t>
            </a:r>
          </a:p>
        </p:txBody>
      </p:sp>
    </p:spTree>
    <p:extLst>
      <p:ext uri="{BB962C8B-B14F-4D97-AF65-F5344CB8AC3E}">
        <p14:creationId xmlns:p14="http://schemas.microsoft.com/office/powerpoint/2010/main" val="310667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elfolie">
    <p:spTree>
      <p:nvGrpSpPr>
        <p:cNvPr id="1" name=""/>
        <p:cNvGrpSpPr/>
        <p:nvPr/>
      </p:nvGrpSpPr>
      <p:grpSpPr>
        <a:xfrm>
          <a:off x="0" y="0"/>
          <a:ext cx="0" cy="0"/>
          <a:chOff x="0" y="0"/>
          <a:chExt cx="0" cy="0"/>
        </a:xfrm>
      </p:grpSpPr>
      <p:sp>
        <p:nvSpPr>
          <p:cNvPr id="4" name="Rectangle 1031"/>
          <p:cNvSpPr>
            <a:spLocks noChangeArrowheads="1"/>
          </p:cNvSpPr>
          <p:nvPr userDrawn="1"/>
        </p:nvSpPr>
        <p:spPr bwMode="auto">
          <a:xfrm>
            <a:off x="0" y="1392238"/>
            <a:ext cx="9144000" cy="2698750"/>
          </a:xfrm>
          <a:prstGeom prst="rect">
            <a:avLst/>
          </a:prstGeom>
          <a:solidFill>
            <a:srgbClr val="FF8100"/>
          </a:solidFill>
          <a:ln w="9525">
            <a:solidFill>
              <a:srgbClr val="FF8100"/>
            </a:solidFill>
            <a:miter lim="800000"/>
            <a:headEnd/>
            <a:tailEnd/>
          </a:ln>
          <a:effectLst/>
        </p:spPr>
        <p:txBody>
          <a:bodyPr wrap="none" anchor="ctr"/>
          <a:lstStyle/>
          <a:p>
            <a:pPr algn="ctr" eaLnBrk="0" hangingPunct="0">
              <a:defRPr/>
            </a:pPr>
            <a:endParaRPr lang="de-DE">
              <a:cs typeface="+mn-cs"/>
            </a:endParaRPr>
          </a:p>
        </p:txBody>
      </p:sp>
      <p:pic>
        <p:nvPicPr>
          <p:cNvPr id="5" name="Picture 1073" descr="C:\Dokumente und Einstellungen\Antje\Anwendungsdaten\Microsoft\Media Catalog\HG.tif"/>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400175"/>
            <a:ext cx="91440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067"/>
          <p:cNvSpPr>
            <a:spLocks noChangeArrowheads="1"/>
          </p:cNvSpPr>
          <p:nvPr userDrawn="1"/>
        </p:nvSpPr>
        <p:spPr bwMode="auto">
          <a:xfrm>
            <a:off x="0" y="5067300"/>
            <a:ext cx="9148763" cy="171450"/>
          </a:xfrm>
          <a:prstGeom prst="rect">
            <a:avLst/>
          </a:prstGeom>
          <a:solidFill>
            <a:srgbClr val="808080"/>
          </a:solidFill>
          <a:ln w="9525">
            <a:noFill/>
            <a:miter lim="800000"/>
            <a:headEnd/>
            <a:tailEnd/>
          </a:ln>
          <a:effectLst/>
        </p:spPr>
        <p:txBody>
          <a:bodyPr wrap="none" anchor="ctr"/>
          <a:lstStyle/>
          <a:p>
            <a:pPr eaLnBrk="0" hangingPunct="0">
              <a:defRPr/>
            </a:pPr>
            <a:endParaRPr lang="de-DE">
              <a:cs typeface="+mn-cs"/>
            </a:endParaRPr>
          </a:p>
        </p:txBody>
      </p:sp>
      <p:sp>
        <p:nvSpPr>
          <p:cNvPr id="7" name="Rectangle 1069"/>
          <p:cNvSpPr>
            <a:spLocks noChangeArrowheads="1"/>
          </p:cNvSpPr>
          <p:nvPr userDrawn="1"/>
        </p:nvSpPr>
        <p:spPr bwMode="auto">
          <a:xfrm>
            <a:off x="0" y="4086225"/>
            <a:ext cx="9148763" cy="990600"/>
          </a:xfrm>
          <a:prstGeom prst="rect">
            <a:avLst/>
          </a:prstGeom>
          <a:solidFill>
            <a:srgbClr val="4D4D4D"/>
          </a:solidFill>
          <a:ln w="9525">
            <a:noFill/>
            <a:miter lim="800000"/>
            <a:headEnd/>
            <a:tailEnd/>
          </a:ln>
          <a:effectLst/>
        </p:spPr>
        <p:txBody>
          <a:bodyPr wrap="none" anchor="ctr"/>
          <a:lstStyle/>
          <a:p>
            <a:pPr eaLnBrk="0" hangingPunct="0">
              <a:defRPr/>
            </a:pPr>
            <a:endParaRPr lang="de-DE">
              <a:cs typeface="+mn-cs"/>
            </a:endParaRPr>
          </a:p>
        </p:txBody>
      </p:sp>
      <p:pic>
        <p:nvPicPr>
          <p:cNvPr id="8" name="Picture 1078" descr="C:\Dokumente und Einstellungen\Antje\Anwendungsdaten\Microsoft\Media Catalog\SaferInternet-Bild-Head3.tif"/>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952625" y="4084638"/>
            <a:ext cx="1155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070"/>
          <p:cNvSpPr>
            <a:spLocks noChangeArrowheads="1"/>
          </p:cNvSpPr>
          <p:nvPr userDrawn="1"/>
        </p:nvSpPr>
        <p:spPr bwMode="auto">
          <a:xfrm>
            <a:off x="1952625" y="5076825"/>
            <a:ext cx="1155700" cy="161925"/>
          </a:xfrm>
          <a:prstGeom prst="rect">
            <a:avLst/>
          </a:prstGeom>
          <a:solidFill>
            <a:srgbClr val="B2B2B2"/>
          </a:solidFill>
          <a:ln w="9525">
            <a:noFill/>
            <a:miter lim="800000"/>
            <a:headEnd/>
            <a:tailEnd/>
          </a:ln>
          <a:effectLst/>
        </p:spPr>
        <p:txBody>
          <a:bodyPr wrap="none" anchor="ctr"/>
          <a:lstStyle/>
          <a:p>
            <a:pPr eaLnBrk="0" hangingPunct="0">
              <a:defRPr/>
            </a:pPr>
            <a:endParaRPr lang="de-DE">
              <a:cs typeface="+mn-cs"/>
            </a:endParaRPr>
          </a:p>
        </p:txBody>
      </p:sp>
      <p:pic>
        <p:nvPicPr>
          <p:cNvPr id="10" name="Picture 1087" descr="C:\Dokumente und Einstellungen\Antje\Anwendungsdaten\Microsoft\Media Catalog\Saferinternet.at_Logo.tif"/>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885950" y="668338"/>
            <a:ext cx="2543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85" descr="C:\Dokumente und Einstellungen\Antje\Anwendungsdaten\Microsoft\Media Catalog\Kopie von 11_Ebay_Logo.tif"/>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5762625" y="6078538"/>
            <a:ext cx="47148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057" descr="C:\Dokumente und Einstellungen\Antje\Anwendungsdaten\Microsoft\Media Catalog\07_OIAT_Logo.tif"/>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2906713" y="6064250"/>
            <a:ext cx="4762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79" descr="C:\Dokumente und Einstellungen\Antje\Anwendungsdaten\Microsoft\Media Catalog\Kopie von 02_bundeskanzleramt_Logo.tif"/>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6207125" y="5607050"/>
            <a:ext cx="14382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80" descr="C:\Dokumente und Einstellungen\Antje\Anwendungsdaten\Microsoft\Media Catalog\Kopie (2) von 01_EU_Logo.tif"/>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974725" y="5541963"/>
            <a:ext cx="4064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82" descr="C:\Dokumente und Einstellungen\Antje\Anwendungsdaten\Microsoft\Media Catalog\Kopie von 08_ISPA_Logo.tif"/>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3535363" y="6046788"/>
            <a:ext cx="1096962"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88" descr="C:\Dokumente und Einstellungen\Antje\Anwendungsdaten\Microsoft\Media Catalog\Kopie von 09_Microsoft-Logo.tif"/>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4759325" y="6146800"/>
            <a:ext cx="7143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089" descr="C:\Dokumente und Einstellungen\Antje\Anwendungsdaten\Microsoft\Media Catalog\Kopie von 05_BMUKK_Logo.tif"/>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4464050" y="5572125"/>
            <a:ext cx="495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Grafik 11" descr="logo_bmask_bi_ohne-Text.gif"/>
          <p:cNvPicPr>
            <a:picLocks noChangeAspect="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3595688" y="5553075"/>
            <a:ext cx="56991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Grafik 12" descr="bmwfj_logo_small_ohne Text.gif"/>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2681288" y="5572125"/>
            <a:ext cx="6365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Grafik 14" descr="bmvit.jpg"/>
          <p:cNvPicPr>
            <a:picLocks noChangeAspect="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5260975" y="5567363"/>
            <a:ext cx="611188"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feld 21"/>
          <p:cNvSpPr txBox="1"/>
          <p:nvPr userDrawn="1"/>
        </p:nvSpPr>
        <p:spPr>
          <a:xfrm>
            <a:off x="1381125" y="5507038"/>
            <a:ext cx="1058863" cy="336550"/>
          </a:xfrm>
          <a:prstGeom prst="rect">
            <a:avLst/>
          </a:prstGeom>
          <a:noFill/>
        </p:spPr>
        <p:txBody>
          <a:bodyPr wrap="none">
            <a:spAutoFit/>
          </a:bodyPr>
          <a:lstStyle/>
          <a:p>
            <a:pPr eaLnBrk="0" hangingPunct="0">
              <a:defRPr/>
            </a:pPr>
            <a:r>
              <a:rPr lang="de-AT" sz="800">
                <a:solidFill>
                  <a:schemeClr val="bg2"/>
                </a:solidFill>
                <a:latin typeface="Arial" charset="0"/>
                <a:cs typeface="Arial" charset="0"/>
              </a:rPr>
              <a:t>Gefördert durch die</a:t>
            </a:r>
          </a:p>
          <a:p>
            <a:pPr eaLnBrk="0" hangingPunct="0">
              <a:defRPr/>
            </a:pPr>
            <a:r>
              <a:rPr lang="de-AT" sz="800">
                <a:solidFill>
                  <a:schemeClr val="bg2"/>
                </a:solidFill>
                <a:latin typeface="Arial" charset="0"/>
                <a:cs typeface="Arial" charset="0"/>
              </a:rPr>
              <a:t>Europäische Union</a:t>
            </a:r>
          </a:p>
        </p:txBody>
      </p:sp>
      <p:pic>
        <p:nvPicPr>
          <p:cNvPr id="22" name="Grafik 16" descr="A1 TA Logo_70x50mm_4c.jpg"/>
          <p:cNvPicPr>
            <a:picLocks noChangeAspect="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6610350" y="5900738"/>
            <a:ext cx="5937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Rectangle 3"/>
          <p:cNvSpPr>
            <a:spLocks noGrp="1" noChangeArrowheads="1"/>
          </p:cNvSpPr>
          <p:nvPr>
            <p:ph type="subTitle" idx="1"/>
          </p:nvPr>
        </p:nvSpPr>
        <p:spPr>
          <a:xfrm>
            <a:off x="1844675" y="2770188"/>
            <a:ext cx="6134100" cy="523875"/>
          </a:xfrm>
        </p:spPr>
        <p:txBody>
          <a:bodyPr/>
          <a:lstStyle>
            <a:lvl1pPr marL="0" indent="0">
              <a:lnSpc>
                <a:spcPct val="75000"/>
              </a:lnSpc>
              <a:buFont typeface="Wingdings 2" pitchFamily="18" charset="2"/>
              <a:buNone/>
              <a:defRPr sz="1600" smtClean="0">
                <a:solidFill>
                  <a:srgbClr val="333333"/>
                </a:solidFill>
                <a:latin typeface="Arial" charset="0"/>
              </a:defRPr>
            </a:lvl1pPr>
          </a:lstStyle>
          <a:p>
            <a:r>
              <a:rPr lang="de-DE" smtClean="0"/>
              <a:t>Untertitel Beschreibung</a:t>
            </a:r>
          </a:p>
          <a:p>
            <a:r>
              <a:rPr lang="de-DE" smtClean="0"/>
              <a:t>Zweite Zeile 16 pt fett Arial</a:t>
            </a:r>
          </a:p>
          <a:p>
            <a:endParaRPr lang="de-DE" smtClean="0"/>
          </a:p>
          <a:p>
            <a:endParaRPr lang="de-DE" smtClean="0"/>
          </a:p>
        </p:txBody>
      </p:sp>
      <p:sp>
        <p:nvSpPr>
          <p:cNvPr id="30725" name="Rectangle 2"/>
          <p:cNvSpPr>
            <a:spLocks noGrp="1" noChangeArrowheads="1"/>
          </p:cNvSpPr>
          <p:nvPr>
            <p:ph type="ctrTitle"/>
          </p:nvPr>
        </p:nvSpPr>
        <p:spPr>
          <a:xfrm>
            <a:off x="1844675" y="2159000"/>
            <a:ext cx="6143625" cy="542925"/>
          </a:xfrm>
        </p:spPr>
        <p:txBody>
          <a:bodyPr/>
          <a:lstStyle>
            <a:lvl1pPr>
              <a:defRPr sz="3200" smtClean="0">
                <a:latin typeface="Arial" charset="0"/>
              </a:defRPr>
            </a:lvl1pPr>
          </a:lstStyle>
          <a:p>
            <a:r>
              <a:rPr lang="de-DE" smtClean="0"/>
              <a:t>TITEL PRÄSENTATION</a:t>
            </a:r>
          </a:p>
        </p:txBody>
      </p:sp>
    </p:spTree>
    <p:extLst>
      <p:ext uri="{BB962C8B-B14F-4D97-AF65-F5344CB8AC3E}">
        <p14:creationId xmlns:p14="http://schemas.microsoft.com/office/powerpoint/2010/main" val="3958758307"/>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4" name="Rectangle 23"/>
          <p:cNvSpPr>
            <a:spLocks noChangeArrowheads="1"/>
          </p:cNvSpPr>
          <p:nvPr userDrawn="1"/>
        </p:nvSpPr>
        <p:spPr bwMode="auto">
          <a:xfrm>
            <a:off x="0" y="573088"/>
            <a:ext cx="9148763" cy="1123950"/>
          </a:xfrm>
          <a:prstGeom prst="rect">
            <a:avLst/>
          </a:prstGeom>
          <a:solidFill>
            <a:srgbClr val="4D4D4D"/>
          </a:solidFill>
          <a:ln w="25400">
            <a:noFill/>
            <a:miter lim="800000"/>
            <a:headEnd/>
            <a:tailEnd/>
          </a:ln>
          <a:effectLst/>
        </p:spPr>
        <p:txBody>
          <a:bodyPr wrap="none" anchor="ctr"/>
          <a:lstStyle/>
          <a:p>
            <a:pPr algn="ctr" eaLnBrk="0" hangingPunct="0">
              <a:defRPr/>
            </a:pPr>
            <a:endParaRPr lang="de-DE">
              <a:cs typeface="+mn-cs"/>
            </a:endParaRPr>
          </a:p>
        </p:txBody>
      </p:sp>
      <p:sp>
        <p:nvSpPr>
          <p:cNvPr id="5" name="Rectangle 3"/>
          <p:cNvSpPr>
            <a:spLocks noChangeArrowheads="1"/>
          </p:cNvSpPr>
          <p:nvPr/>
        </p:nvSpPr>
        <p:spPr bwMode="auto">
          <a:xfrm>
            <a:off x="5124450" y="1228725"/>
            <a:ext cx="3686175" cy="4867275"/>
          </a:xfrm>
          <a:prstGeom prst="rect">
            <a:avLst/>
          </a:prstGeom>
          <a:noFill/>
          <a:ln w="9525">
            <a:noFill/>
            <a:miter lim="800000"/>
            <a:headEnd/>
            <a:tailEnd/>
          </a:ln>
        </p:spPr>
        <p:txBody>
          <a:bodyPr/>
          <a:lstStyle/>
          <a:p>
            <a:pPr marL="342900" indent="-342900" eaLnBrk="0" hangingPunct="0">
              <a:spcBef>
                <a:spcPct val="20000"/>
              </a:spcBef>
              <a:buClr>
                <a:srgbClr val="FF8100"/>
              </a:buClr>
              <a:buSzPct val="70000"/>
              <a:buFont typeface="Wingdings" pitchFamily="2" charset="2"/>
              <a:buNone/>
              <a:defRPr/>
            </a:pPr>
            <a:endParaRPr lang="de-DE" sz="1800">
              <a:solidFill>
                <a:srgbClr val="4D4D4D"/>
              </a:solidFill>
              <a:latin typeface="Verdana" pitchFamily="34" charset="0"/>
              <a:cs typeface="+mn-cs"/>
            </a:endParaRPr>
          </a:p>
        </p:txBody>
      </p:sp>
      <p:sp>
        <p:nvSpPr>
          <p:cNvPr id="6" name="Rectangle 49"/>
          <p:cNvSpPr>
            <a:spLocks noChangeArrowheads="1"/>
          </p:cNvSpPr>
          <p:nvPr userDrawn="1"/>
        </p:nvSpPr>
        <p:spPr bwMode="white">
          <a:xfrm>
            <a:off x="-9525" y="1752600"/>
            <a:ext cx="6124575" cy="4905375"/>
          </a:xfrm>
          <a:prstGeom prst="rect">
            <a:avLst/>
          </a:prstGeom>
          <a:solidFill>
            <a:schemeClr val="bg1"/>
          </a:solidFill>
          <a:ln w="9525">
            <a:noFill/>
            <a:miter lim="800000"/>
            <a:headEnd/>
            <a:tailEnd/>
          </a:ln>
          <a:effectLst/>
        </p:spPr>
        <p:txBody>
          <a:bodyPr wrap="none" anchor="ctr"/>
          <a:lstStyle/>
          <a:p>
            <a:pPr algn="ctr" eaLnBrk="0" hangingPunct="0">
              <a:defRPr/>
            </a:pPr>
            <a:endParaRPr lang="de-DE">
              <a:cs typeface="+mn-cs"/>
            </a:endParaRPr>
          </a:p>
        </p:txBody>
      </p:sp>
      <p:sp>
        <p:nvSpPr>
          <p:cNvPr id="7" name="Rectangle 50"/>
          <p:cNvSpPr>
            <a:spLocks noChangeArrowheads="1"/>
          </p:cNvSpPr>
          <p:nvPr userDrawn="1"/>
        </p:nvSpPr>
        <p:spPr bwMode="auto">
          <a:xfrm>
            <a:off x="-12700" y="6640513"/>
            <a:ext cx="9169400" cy="217487"/>
          </a:xfrm>
          <a:prstGeom prst="rect">
            <a:avLst/>
          </a:prstGeom>
          <a:solidFill>
            <a:srgbClr val="4D4D4D"/>
          </a:solidFill>
          <a:ln w="25400">
            <a:noFill/>
            <a:miter lim="800000"/>
            <a:headEnd/>
            <a:tailEnd/>
          </a:ln>
          <a:effectLst/>
        </p:spPr>
        <p:txBody>
          <a:bodyPr wrap="none" anchor="ctr"/>
          <a:lstStyle/>
          <a:p>
            <a:pPr algn="ctr" eaLnBrk="0" hangingPunct="0">
              <a:defRPr/>
            </a:pPr>
            <a:endParaRPr lang="de-DE">
              <a:cs typeface="+mn-cs"/>
            </a:endParaRPr>
          </a:p>
        </p:txBody>
      </p:sp>
      <p:sp>
        <p:nvSpPr>
          <p:cNvPr id="8" name="Rectangle 61"/>
          <p:cNvSpPr>
            <a:spLocks noChangeArrowheads="1"/>
          </p:cNvSpPr>
          <p:nvPr userDrawn="1"/>
        </p:nvSpPr>
        <p:spPr bwMode="auto">
          <a:xfrm>
            <a:off x="-3175" y="1590675"/>
            <a:ext cx="9151938" cy="161925"/>
          </a:xfrm>
          <a:prstGeom prst="rect">
            <a:avLst/>
          </a:prstGeom>
          <a:solidFill>
            <a:srgbClr val="808080"/>
          </a:solidFill>
          <a:ln w="9525">
            <a:noFill/>
            <a:miter lim="800000"/>
            <a:headEnd/>
            <a:tailEnd/>
          </a:ln>
          <a:effectLst/>
        </p:spPr>
        <p:txBody>
          <a:bodyPr wrap="none" anchor="ctr"/>
          <a:lstStyle/>
          <a:p>
            <a:pPr eaLnBrk="0" hangingPunct="0">
              <a:defRPr/>
            </a:pPr>
            <a:endParaRPr lang="de-DE">
              <a:cs typeface="+mn-cs"/>
            </a:endParaRPr>
          </a:p>
        </p:txBody>
      </p:sp>
      <p:pic>
        <p:nvPicPr>
          <p:cNvPr id="9" name="Picture 63" descr="C:\Dokumente und Einstellungen\Antje\Anwendungsdaten\Microsoft\Media Catalog\SaferInternet-Bild-Head3.ti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959350" y="571500"/>
            <a:ext cx="1155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2"/>
          <p:cNvSpPr>
            <a:spLocks noChangeArrowheads="1"/>
          </p:cNvSpPr>
          <p:nvPr userDrawn="1"/>
        </p:nvSpPr>
        <p:spPr bwMode="auto">
          <a:xfrm>
            <a:off x="4959350" y="1590675"/>
            <a:ext cx="1154113" cy="161925"/>
          </a:xfrm>
          <a:prstGeom prst="rect">
            <a:avLst/>
          </a:prstGeom>
          <a:solidFill>
            <a:srgbClr val="B2B2B2"/>
          </a:solidFill>
          <a:ln w="9525">
            <a:noFill/>
            <a:miter lim="800000"/>
            <a:headEnd/>
            <a:tailEnd/>
          </a:ln>
          <a:effectLst/>
        </p:spPr>
        <p:txBody>
          <a:bodyPr wrap="none" anchor="ctr"/>
          <a:lstStyle/>
          <a:p>
            <a:pPr eaLnBrk="0" hangingPunct="0">
              <a:defRPr/>
            </a:pPr>
            <a:endParaRPr lang="de-DE">
              <a:cs typeface="+mn-cs"/>
            </a:endParaRPr>
          </a:p>
        </p:txBody>
      </p:sp>
      <p:pic>
        <p:nvPicPr>
          <p:cNvPr id="11" name="Picture 66" descr="C:\Dokumente und Einstellungen\Antje\Anwendungsdaten\Microsoft\Media Catalog\Saferinternet.at_Logo.tif"/>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062663" y="95250"/>
            <a:ext cx="1751012"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4"/>
          <p:cNvSpPr>
            <a:spLocks noGrp="1" noChangeArrowheads="1"/>
          </p:cNvSpPr>
          <p:nvPr>
            <p:ph type="ctrTitle"/>
          </p:nvPr>
        </p:nvSpPr>
        <p:spPr>
          <a:xfrm>
            <a:off x="304800" y="2286000"/>
            <a:ext cx="8610600" cy="1143000"/>
          </a:xfrm>
        </p:spPr>
        <p:txBody>
          <a:bodyPr/>
          <a:lstStyle>
            <a:lvl1pPr>
              <a:defRPr sz="3600"/>
            </a:lvl1pPr>
          </a:lstStyle>
          <a:p>
            <a:r>
              <a:rPr lang="de-DE"/>
              <a:t>Mastertitelformat bearbeiten</a:t>
            </a:r>
          </a:p>
        </p:txBody>
      </p:sp>
      <p:sp>
        <p:nvSpPr>
          <p:cNvPr id="16389" name="Rectangle 5"/>
          <p:cNvSpPr>
            <a:spLocks noGrp="1" noChangeArrowheads="1"/>
          </p:cNvSpPr>
          <p:nvPr>
            <p:ph type="subTitle" idx="1"/>
          </p:nvPr>
        </p:nvSpPr>
        <p:spPr>
          <a:xfrm>
            <a:off x="1371600" y="3429000"/>
            <a:ext cx="7543800" cy="2895600"/>
          </a:xfrm>
        </p:spPr>
        <p:txBody>
          <a:bodyPr/>
          <a:lstStyle>
            <a:lvl1pPr marL="0" indent="0">
              <a:buFont typeface="Wingdings" pitchFamily="2" charset="2"/>
              <a:buNone/>
              <a:defRPr/>
            </a:lvl1pPr>
          </a:lstStyle>
          <a:p>
            <a:r>
              <a:rPr lang="de-DE"/>
              <a:t>Master-Untertitelformat bearbeiten</a:t>
            </a:r>
          </a:p>
        </p:txBody>
      </p:sp>
      <p:sp>
        <p:nvSpPr>
          <p:cNvPr id="12" name="Rectangle 38"/>
          <p:cNvSpPr>
            <a:spLocks noGrp="1" noChangeArrowheads="1"/>
          </p:cNvSpPr>
          <p:nvPr>
            <p:ph type="ftr" sz="quarter" idx="10"/>
          </p:nvPr>
        </p:nvSpPr>
        <p:spPr/>
        <p:txBody>
          <a:bodyPr/>
          <a:lstStyle>
            <a:lvl1pPr>
              <a:defRPr/>
            </a:lvl1pPr>
          </a:lstStyle>
          <a:p>
            <a:pPr>
              <a:defRPr/>
            </a:pPr>
            <a:r>
              <a:rPr lang="de-DE"/>
              <a:t>w w w . s a f e r i n t e r n e t . a t </a:t>
            </a:r>
          </a:p>
        </p:txBody>
      </p:sp>
    </p:spTree>
    <p:extLst>
      <p:ext uri="{BB962C8B-B14F-4D97-AF65-F5344CB8AC3E}">
        <p14:creationId xmlns:p14="http://schemas.microsoft.com/office/powerpoint/2010/main" val="3592536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Foliennummernplatzhalter 5"/>
          <p:cNvSpPr>
            <a:spLocks noGrp="1"/>
          </p:cNvSpPr>
          <p:nvPr>
            <p:ph type="sldNum" sz="quarter" idx="10"/>
          </p:nvPr>
        </p:nvSpPr>
        <p:spPr>
          <a:xfrm>
            <a:off x="2789238" y="6575425"/>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D4669F9-EB42-4CDE-A86A-148927E85019}" type="slidenum">
              <a:rPr lang="de-AT"/>
              <a:pPr/>
              <a:t>‹Nr.›</a:t>
            </a:fld>
            <a:endParaRPr lang="de-AT"/>
          </a:p>
        </p:txBody>
      </p:sp>
    </p:spTree>
    <p:extLst>
      <p:ext uri="{BB962C8B-B14F-4D97-AF65-F5344CB8AC3E}">
        <p14:creationId xmlns:p14="http://schemas.microsoft.com/office/powerpoint/2010/main" val="170879358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85750" y="2176463"/>
            <a:ext cx="5638800" cy="44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7" name="Rectangle 2"/>
          <p:cNvSpPr>
            <a:spLocks noGrp="1" noChangeArrowheads="1"/>
          </p:cNvSpPr>
          <p:nvPr>
            <p:ph type="title"/>
          </p:nvPr>
        </p:nvSpPr>
        <p:spPr bwMode="auto">
          <a:xfrm>
            <a:off x="625475" y="1203325"/>
            <a:ext cx="45339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Mastertitelformat bearbeiten</a:t>
            </a:r>
          </a:p>
        </p:txBody>
      </p:sp>
      <p:sp>
        <p:nvSpPr>
          <p:cNvPr id="13" name="Rectangle 38"/>
          <p:cNvSpPr>
            <a:spLocks noGrp="1" noChangeArrowheads="1"/>
          </p:cNvSpPr>
          <p:nvPr>
            <p:ph type="ftr" sz="quarter" idx="3"/>
          </p:nvPr>
        </p:nvSpPr>
        <p:spPr bwMode="auto">
          <a:xfrm>
            <a:off x="642938" y="6642100"/>
            <a:ext cx="4981575" cy="2190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900" b="1">
                <a:solidFill>
                  <a:srgbClr val="DDDDDD"/>
                </a:solidFill>
                <a:latin typeface="+mn-lt"/>
                <a:ea typeface="+mn-ea"/>
                <a:cs typeface="+mn-cs"/>
              </a:defRPr>
            </a:lvl1pPr>
          </a:lstStyle>
          <a:p>
            <a:pPr>
              <a:defRPr/>
            </a:pPr>
            <a:r>
              <a:rPr lang="de-DE"/>
              <a:t>w w w . s a f e r i n t e r n e t . a t </a:t>
            </a:r>
          </a:p>
        </p:txBody>
      </p:sp>
    </p:spTree>
  </p:cSld>
  <p:clrMap bg1="lt1" tx1="dk1" bg2="lt2" tx2="dk2" accent1="accent1" accent2="accent2" accent3="accent3" accent4="accent4" accent5="accent5" accent6="accent6" hlink="hlink" folHlink="folHlink"/>
  <p:sldLayoutIdLst>
    <p:sldLayoutId id="2147484027" r:id="rId1"/>
    <p:sldLayoutId id="2147484028" r:id="rId2"/>
  </p:sldLayoutIdLst>
  <p:transition>
    <p:zoom/>
  </p:transition>
  <p:hf sldNum="0" hdr="0" dt="0"/>
  <p:txStyles>
    <p:titleStyle>
      <a:lvl1pPr algn="l" rtl="0" eaLnBrk="0" fontAlgn="base" hangingPunct="0">
        <a:spcBef>
          <a:spcPct val="0"/>
        </a:spcBef>
        <a:spcAft>
          <a:spcPct val="0"/>
        </a:spcAft>
        <a:defRPr sz="4400" b="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2pPr>
      <a:lvl3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3pPr>
      <a:lvl4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4pPr>
      <a:lvl5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5pPr>
      <a:lvl6pPr marL="457200" algn="l" rtl="0" fontAlgn="base">
        <a:spcBef>
          <a:spcPct val="0"/>
        </a:spcBef>
        <a:spcAft>
          <a:spcPct val="0"/>
        </a:spcAft>
        <a:defRPr sz="3200">
          <a:solidFill>
            <a:srgbClr val="003333"/>
          </a:solidFill>
          <a:latin typeface="Arial" charset="0"/>
        </a:defRPr>
      </a:lvl6pPr>
      <a:lvl7pPr marL="914400" algn="l" rtl="0" fontAlgn="base">
        <a:spcBef>
          <a:spcPct val="0"/>
        </a:spcBef>
        <a:spcAft>
          <a:spcPct val="0"/>
        </a:spcAft>
        <a:defRPr sz="3200">
          <a:solidFill>
            <a:srgbClr val="003333"/>
          </a:solidFill>
          <a:latin typeface="Arial" charset="0"/>
        </a:defRPr>
      </a:lvl7pPr>
      <a:lvl8pPr marL="1371600" algn="l" rtl="0" fontAlgn="base">
        <a:spcBef>
          <a:spcPct val="0"/>
        </a:spcBef>
        <a:spcAft>
          <a:spcPct val="0"/>
        </a:spcAft>
        <a:defRPr sz="3200">
          <a:solidFill>
            <a:srgbClr val="003333"/>
          </a:solidFill>
          <a:latin typeface="Arial" charset="0"/>
        </a:defRPr>
      </a:lvl8pPr>
      <a:lvl9pPr marL="1828800" algn="l" rtl="0" fontAlgn="base">
        <a:spcBef>
          <a:spcPct val="0"/>
        </a:spcBef>
        <a:spcAft>
          <a:spcPct val="0"/>
        </a:spcAft>
        <a:defRPr sz="3200">
          <a:solidFill>
            <a:srgbClr val="003333"/>
          </a:solidFill>
          <a:latin typeface="Arial" charset="0"/>
        </a:defRPr>
      </a:lvl9pPr>
    </p:titleStyle>
    <p:bodyStyle>
      <a:lvl1pPr marL="342900" indent="-3429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2pPr>
      <a:lvl3pPr marL="1143000" indent="-2286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4pPr>
      <a:lvl5pPr marL="2057400" indent="-228600" algn="l" rtl="0" eaLnBrk="0" fontAlgn="base" hangingPunct="0">
        <a:spcBef>
          <a:spcPct val="20000"/>
        </a:spcBef>
        <a:spcAft>
          <a:spcPct val="0"/>
        </a:spcAft>
        <a:buClr>
          <a:schemeClr val="hlink"/>
        </a:buClr>
        <a:buFont typeface="Wingdings 3" panose="05040102010807070707" pitchFamily="18" charset="2"/>
        <a:buChar char="{"/>
        <a:defRPr sz="2000">
          <a:solidFill>
            <a:srgbClr val="4D4D4D"/>
          </a:solidFill>
          <a:latin typeface="Verdana" pitchFamily="34" charset="0"/>
          <a:ea typeface="ＭＳ Ｐゴシック" charset="-128"/>
        </a:defRPr>
      </a:lvl5pPr>
      <a:lvl6pPr marL="2514600" indent="-228600" algn="l" rtl="0" fontAlgn="base">
        <a:spcBef>
          <a:spcPct val="20000"/>
        </a:spcBef>
        <a:spcAft>
          <a:spcPct val="0"/>
        </a:spcAft>
        <a:buClr>
          <a:schemeClr val="hlink"/>
        </a:buClr>
        <a:buSzPct val="65000"/>
        <a:buFont typeface="Wingdings" pitchFamily="2" charset="2"/>
        <a:buBlip>
          <a:blip r:embed="rId4"/>
        </a:buBlip>
        <a:defRPr>
          <a:solidFill>
            <a:schemeClr val="tx1"/>
          </a:solidFill>
          <a:latin typeface="+mn-lt"/>
        </a:defRPr>
      </a:lvl6pPr>
      <a:lvl7pPr marL="2971800" indent="-228600" algn="l" rtl="0" fontAlgn="base">
        <a:spcBef>
          <a:spcPct val="20000"/>
        </a:spcBef>
        <a:spcAft>
          <a:spcPct val="0"/>
        </a:spcAft>
        <a:buClr>
          <a:schemeClr val="hlink"/>
        </a:buClr>
        <a:buSzPct val="65000"/>
        <a:buFont typeface="Wingdings" pitchFamily="2" charset="2"/>
        <a:buBlip>
          <a:blip r:embed="rId4"/>
        </a:buBlip>
        <a:defRPr>
          <a:solidFill>
            <a:schemeClr val="tx1"/>
          </a:solidFill>
          <a:latin typeface="+mn-lt"/>
        </a:defRPr>
      </a:lvl7pPr>
      <a:lvl8pPr marL="3429000" indent="-228600" algn="l" rtl="0" fontAlgn="base">
        <a:spcBef>
          <a:spcPct val="20000"/>
        </a:spcBef>
        <a:spcAft>
          <a:spcPct val="0"/>
        </a:spcAft>
        <a:buClr>
          <a:schemeClr val="hlink"/>
        </a:buClr>
        <a:buSzPct val="65000"/>
        <a:buFont typeface="Wingdings" pitchFamily="2" charset="2"/>
        <a:buBlip>
          <a:blip r:embed="rId4"/>
        </a:buBlip>
        <a:defRPr>
          <a:solidFill>
            <a:schemeClr val="tx1"/>
          </a:solidFill>
          <a:latin typeface="+mn-lt"/>
        </a:defRPr>
      </a:lvl8pPr>
      <a:lvl9pPr marL="3886200" indent="-228600" algn="l" rtl="0" fontAlgn="base">
        <a:spcBef>
          <a:spcPct val="20000"/>
        </a:spcBef>
        <a:spcAft>
          <a:spcPct val="0"/>
        </a:spcAft>
        <a:buClr>
          <a:schemeClr val="hlink"/>
        </a:buClr>
        <a:buSzPct val="65000"/>
        <a:buFont typeface="Wingdings" pitchFamily="2" charset="2"/>
        <a:buBlip>
          <a:blip r:embed="rId4"/>
        </a:buBlip>
        <a:defRPr>
          <a:solidFill>
            <a:schemeClr val="tx1"/>
          </a:solidFill>
          <a:latin typeface="+mn-lt"/>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285750" y="2176463"/>
            <a:ext cx="5638800" cy="44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051" name="Rectangle 2"/>
          <p:cNvSpPr>
            <a:spLocks noGrp="1" noChangeArrowheads="1"/>
          </p:cNvSpPr>
          <p:nvPr>
            <p:ph type="title"/>
          </p:nvPr>
        </p:nvSpPr>
        <p:spPr bwMode="auto">
          <a:xfrm>
            <a:off x="625475" y="1203325"/>
            <a:ext cx="45339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smtClean="0"/>
              <a:t>Mastertitelformat bearbeiten</a:t>
            </a:r>
          </a:p>
        </p:txBody>
      </p:sp>
      <p:sp>
        <p:nvSpPr>
          <p:cNvPr id="14" name="Rectangle 38"/>
          <p:cNvSpPr>
            <a:spLocks noGrp="1" noChangeArrowheads="1"/>
          </p:cNvSpPr>
          <p:nvPr>
            <p:ph type="ftr" sz="quarter" idx="3"/>
          </p:nvPr>
        </p:nvSpPr>
        <p:spPr bwMode="auto">
          <a:xfrm>
            <a:off x="642938" y="6642100"/>
            <a:ext cx="4981575" cy="2190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900" b="1">
                <a:solidFill>
                  <a:srgbClr val="DDDDDD"/>
                </a:solidFill>
                <a:latin typeface="Times" charset="0"/>
                <a:ea typeface="ＭＳ Ｐゴシック" pitchFamily="34" charset="-128"/>
                <a:cs typeface="Arial" charset="0"/>
              </a:defRPr>
            </a:lvl1pPr>
          </a:lstStyle>
          <a:p>
            <a:pPr>
              <a:defRPr/>
            </a:pPr>
            <a:r>
              <a:rPr lang="de-DE"/>
              <a:t>w w w . s a f e r i n t e r n e t . a t </a:t>
            </a:r>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Lst>
  <p:transition>
    <p:zoom/>
  </p:transition>
  <p:hf sldNum="0" hdr="0" dt="0"/>
  <p:txStyles>
    <p:titleStyle>
      <a:lvl1pPr algn="l" rtl="0" eaLnBrk="0" fontAlgn="base" hangingPunct="0">
        <a:spcBef>
          <a:spcPct val="0"/>
        </a:spcBef>
        <a:spcAft>
          <a:spcPct val="0"/>
        </a:spcAft>
        <a:defRPr b="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b="1">
          <a:solidFill>
            <a:schemeClr val="bg1"/>
          </a:solidFill>
          <a:latin typeface="Arial" charset="0"/>
          <a:ea typeface="ＭＳ Ｐゴシック" charset="-128"/>
          <a:cs typeface="ＭＳ Ｐゴシック" charset="-128"/>
        </a:defRPr>
      </a:lvl2pPr>
      <a:lvl3pPr algn="l" rtl="0" eaLnBrk="0" fontAlgn="base" hangingPunct="0">
        <a:spcBef>
          <a:spcPct val="0"/>
        </a:spcBef>
        <a:spcAft>
          <a:spcPct val="0"/>
        </a:spcAft>
        <a:defRPr b="1">
          <a:solidFill>
            <a:schemeClr val="bg1"/>
          </a:solidFill>
          <a:latin typeface="Arial" charset="0"/>
          <a:ea typeface="ＭＳ Ｐゴシック" charset="-128"/>
          <a:cs typeface="ＭＳ Ｐゴシック" charset="-128"/>
        </a:defRPr>
      </a:lvl3pPr>
      <a:lvl4pPr algn="l" rtl="0" eaLnBrk="0" fontAlgn="base" hangingPunct="0">
        <a:spcBef>
          <a:spcPct val="0"/>
        </a:spcBef>
        <a:spcAft>
          <a:spcPct val="0"/>
        </a:spcAft>
        <a:defRPr b="1">
          <a:solidFill>
            <a:schemeClr val="bg1"/>
          </a:solidFill>
          <a:latin typeface="Arial" charset="0"/>
          <a:ea typeface="ＭＳ Ｐゴシック" charset="-128"/>
          <a:cs typeface="ＭＳ Ｐゴシック" charset="-128"/>
        </a:defRPr>
      </a:lvl4pPr>
      <a:lvl5pPr algn="l" rtl="0" eaLnBrk="0" fontAlgn="base" hangingPunct="0">
        <a:spcBef>
          <a:spcPct val="0"/>
        </a:spcBef>
        <a:spcAft>
          <a:spcPct val="0"/>
        </a:spcAft>
        <a:defRPr b="1">
          <a:solidFill>
            <a:schemeClr val="bg1"/>
          </a:solidFill>
          <a:latin typeface="Arial" charset="0"/>
          <a:ea typeface="ＭＳ Ｐゴシック" charset="-128"/>
          <a:cs typeface="ＭＳ Ｐゴシック" charset="-128"/>
        </a:defRPr>
      </a:lvl5pPr>
      <a:lvl6pPr marL="457200" algn="l" rtl="0" fontAlgn="base">
        <a:spcBef>
          <a:spcPct val="0"/>
        </a:spcBef>
        <a:spcAft>
          <a:spcPct val="0"/>
        </a:spcAft>
        <a:defRPr sz="3200">
          <a:solidFill>
            <a:srgbClr val="003333"/>
          </a:solidFill>
          <a:latin typeface="Arial" charset="0"/>
        </a:defRPr>
      </a:lvl6pPr>
      <a:lvl7pPr marL="914400" algn="l" rtl="0" fontAlgn="base">
        <a:spcBef>
          <a:spcPct val="0"/>
        </a:spcBef>
        <a:spcAft>
          <a:spcPct val="0"/>
        </a:spcAft>
        <a:defRPr sz="3200">
          <a:solidFill>
            <a:srgbClr val="003333"/>
          </a:solidFill>
          <a:latin typeface="Arial" charset="0"/>
        </a:defRPr>
      </a:lvl7pPr>
      <a:lvl8pPr marL="1371600" algn="l" rtl="0" fontAlgn="base">
        <a:spcBef>
          <a:spcPct val="0"/>
        </a:spcBef>
        <a:spcAft>
          <a:spcPct val="0"/>
        </a:spcAft>
        <a:defRPr sz="3200">
          <a:solidFill>
            <a:srgbClr val="003333"/>
          </a:solidFill>
          <a:latin typeface="Arial" charset="0"/>
        </a:defRPr>
      </a:lvl8pPr>
      <a:lvl9pPr marL="1828800" algn="l" rtl="0" fontAlgn="base">
        <a:spcBef>
          <a:spcPct val="0"/>
        </a:spcBef>
        <a:spcAft>
          <a:spcPct val="0"/>
        </a:spcAft>
        <a:defRPr sz="3200">
          <a:solidFill>
            <a:srgbClr val="003333"/>
          </a:solidFill>
          <a:latin typeface="Arial" charset="0"/>
        </a:defRPr>
      </a:lvl9pPr>
    </p:titleStyle>
    <p:bodyStyle>
      <a:lvl1pPr marL="342900" indent="-3429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2pPr>
      <a:lvl3pPr marL="1143000" indent="-2286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2" panose="05020102010507070707" pitchFamily="18" charset="2"/>
        <a:buChar char="£"/>
        <a:defRPr sz="1500" b="1">
          <a:solidFill>
            <a:srgbClr val="4D4D4D"/>
          </a:solidFill>
          <a:latin typeface="+mn-lt"/>
          <a:ea typeface="ＭＳ Ｐゴシック" charset="-128"/>
        </a:defRPr>
      </a:lvl4pPr>
      <a:lvl5pPr marL="2057400" indent="-228600" algn="l" rtl="0" eaLnBrk="0" fontAlgn="base" hangingPunct="0">
        <a:spcBef>
          <a:spcPct val="20000"/>
        </a:spcBef>
        <a:spcAft>
          <a:spcPct val="0"/>
        </a:spcAft>
        <a:buClr>
          <a:schemeClr val="hlink"/>
        </a:buClr>
        <a:buFont typeface="Wingdings 3" panose="05040102010807070707" pitchFamily="18" charset="2"/>
        <a:buChar char="{"/>
        <a:defRPr>
          <a:solidFill>
            <a:srgbClr val="4D4D4D"/>
          </a:solidFill>
          <a:latin typeface="Verdana" pitchFamily="34" charset="0"/>
          <a:ea typeface="ＭＳ Ｐゴシック" charset="-128"/>
        </a:defRPr>
      </a:lvl5pPr>
      <a:lvl6pPr marL="2514600" indent="-228600" algn="l" rtl="0" fontAlgn="base">
        <a:spcBef>
          <a:spcPct val="20000"/>
        </a:spcBef>
        <a:spcAft>
          <a:spcPct val="0"/>
        </a:spcAft>
        <a:buClr>
          <a:schemeClr val="hlink"/>
        </a:buClr>
        <a:buSzPct val="65000"/>
        <a:buFont typeface="Wingdings" pitchFamily="2" charset="2"/>
        <a:buBlip>
          <a:blip r:embed="rId5"/>
        </a:buBlip>
        <a:defRPr>
          <a:solidFill>
            <a:schemeClr val="tx1"/>
          </a:solidFill>
          <a:latin typeface="+mn-lt"/>
        </a:defRPr>
      </a:lvl6pPr>
      <a:lvl7pPr marL="2971800" indent="-228600" algn="l" rtl="0" fontAlgn="base">
        <a:spcBef>
          <a:spcPct val="20000"/>
        </a:spcBef>
        <a:spcAft>
          <a:spcPct val="0"/>
        </a:spcAft>
        <a:buClr>
          <a:schemeClr val="hlink"/>
        </a:buClr>
        <a:buSzPct val="65000"/>
        <a:buFont typeface="Wingdings" pitchFamily="2" charset="2"/>
        <a:buBlip>
          <a:blip r:embed="rId5"/>
        </a:buBlip>
        <a:defRPr>
          <a:solidFill>
            <a:schemeClr val="tx1"/>
          </a:solidFill>
          <a:latin typeface="+mn-lt"/>
        </a:defRPr>
      </a:lvl7pPr>
      <a:lvl8pPr marL="3429000" indent="-228600" algn="l" rtl="0" fontAlgn="base">
        <a:spcBef>
          <a:spcPct val="20000"/>
        </a:spcBef>
        <a:spcAft>
          <a:spcPct val="0"/>
        </a:spcAft>
        <a:buClr>
          <a:schemeClr val="hlink"/>
        </a:buClr>
        <a:buSzPct val="65000"/>
        <a:buFont typeface="Wingdings" pitchFamily="2" charset="2"/>
        <a:buBlip>
          <a:blip r:embed="rId5"/>
        </a:buBlip>
        <a:defRPr>
          <a:solidFill>
            <a:schemeClr val="tx1"/>
          </a:solidFill>
          <a:latin typeface="+mn-lt"/>
        </a:defRPr>
      </a:lvl8pPr>
      <a:lvl9pPr marL="3886200" indent="-228600" algn="l" rtl="0" fontAlgn="base">
        <a:spcBef>
          <a:spcPct val="20000"/>
        </a:spcBef>
        <a:spcAft>
          <a:spcPct val="0"/>
        </a:spcAft>
        <a:buClr>
          <a:schemeClr val="hlink"/>
        </a:buClr>
        <a:buSzPct val="65000"/>
        <a:buFont typeface="Wingdings" pitchFamily="2" charset="2"/>
        <a:buBlip>
          <a:blip r:embed="rId5"/>
        </a:buBlip>
        <a:defRPr>
          <a:solidFill>
            <a:schemeClr val="tx1"/>
          </a:solidFill>
          <a:latin typeface="+mn-lt"/>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2.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hyperlink" Target="http://www.bupp.a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8.jpeg"/></Relationships>
</file>

<file path=ppt/slides/_rels/slide1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www.ombudsmann.at"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1.jpg"/><Relationship Id="rId5" Type="http://schemas.openxmlformats.org/officeDocument/2006/relationships/image" Target="../media/image70.jpeg"/><Relationship Id="rId4" Type="http://schemas.openxmlformats.org/officeDocument/2006/relationships/image" Target="../media/image69.jp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jpeg"/><Relationship Id="rId3" Type="http://schemas.openxmlformats.org/officeDocument/2006/relationships/image" Target="../media/image23.jpe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6.jpe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8.jpeg"/><Relationship Id="rId4" Type="http://schemas.openxmlformats.org/officeDocument/2006/relationships/image" Target="../media/image37.jpeg"/></Relationships>
</file>

<file path=ppt/slides/_rels/slide8.xml.rels><?xml version="1.0" encoding="UTF-8" standalone="yes"?>
<Relationships xmlns="http://schemas.openxmlformats.org/package/2006/relationships"><Relationship Id="rId3" Type="http://schemas.openxmlformats.org/officeDocument/2006/relationships/hyperlink" Target="http://www.thatsnotcool.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0.jpeg"/><Relationship Id="rId4" Type="http://schemas.openxmlformats.org/officeDocument/2006/relationships/image" Target="../media/image39.jpeg"/></Relationships>
</file>

<file path=ppt/slides/_rels/slide9.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jpe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1892300" y="2909888"/>
            <a:ext cx="6134100" cy="523875"/>
          </a:xfrm>
        </p:spPr>
        <p:txBody>
          <a:bodyPr/>
          <a:lstStyle/>
          <a:p>
            <a:pPr eaLnBrk="1" hangingPunct="1"/>
            <a:endParaRPr lang="de-DE" sz="1800" b="0">
              <a:latin typeface="Arial" panose="020B0604020202020204" pitchFamily="34" charset="0"/>
              <a:ea typeface="ＭＳ Ｐゴシック" panose="020B0600070205080204" pitchFamily="34" charset="-128"/>
            </a:endParaRPr>
          </a:p>
          <a:p>
            <a:pPr eaLnBrk="1" hangingPunct="1"/>
            <a:endParaRPr lang="de-DE" sz="1800" b="0">
              <a:latin typeface="Arial" panose="020B0604020202020204" pitchFamily="34" charset="0"/>
              <a:ea typeface="ＭＳ Ｐゴシック" panose="020B0600070205080204" pitchFamily="34" charset="-128"/>
            </a:endParaRPr>
          </a:p>
          <a:p>
            <a:pPr eaLnBrk="1" hangingPunct="1"/>
            <a:r>
              <a:rPr lang="de-DE" sz="1800">
                <a:latin typeface="Arial" panose="020B0604020202020204" pitchFamily="34" charset="0"/>
                <a:ea typeface="ＭＳ Ｐゴシック" panose="020B0600070205080204" pitchFamily="34" charset="-128"/>
              </a:rPr>
              <a:t>www.saferinternet.at</a:t>
            </a:r>
            <a:endParaRPr lang="de-DE" sz="1800" b="0">
              <a:latin typeface="Arial" panose="020B0604020202020204" pitchFamily="34" charset="0"/>
              <a:ea typeface="ＭＳ Ｐゴシック" panose="020B0600070205080204" pitchFamily="34" charset="-128"/>
            </a:endParaRPr>
          </a:p>
        </p:txBody>
      </p:sp>
      <p:sp>
        <p:nvSpPr>
          <p:cNvPr id="4" name="Rectangle 2"/>
          <p:cNvSpPr txBox="1">
            <a:spLocks noChangeArrowheads="1"/>
          </p:cNvSpPr>
          <p:nvPr/>
        </p:nvSpPr>
        <p:spPr bwMode="auto">
          <a:xfrm>
            <a:off x="1851025" y="1362075"/>
            <a:ext cx="61436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200" b="1" smtClean="0">
                <a:solidFill>
                  <a:schemeClr val="bg1"/>
                </a:solidFill>
                <a:latin typeface="Arial" charset="0"/>
                <a:ea typeface="ＭＳ Ｐゴシック" charset="-128"/>
                <a:cs typeface="ＭＳ Ｐゴシック" charset="-128"/>
              </a:defRPr>
            </a:lvl1pPr>
            <a:lvl2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2pPr>
            <a:lvl3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3pPr>
            <a:lvl4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4pPr>
            <a:lvl5pPr algn="l" rtl="0" eaLnBrk="0" fontAlgn="base" hangingPunct="0">
              <a:spcBef>
                <a:spcPct val="0"/>
              </a:spcBef>
              <a:spcAft>
                <a:spcPct val="0"/>
              </a:spcAft>
              <a:defRPr sz="4400" b="1">
                <a:solidFill>
                  <a:schemeClr val="bg1"/>
                </a:solidFill>
                <a:latin typeface="Arial" charset="0"/>
                <a:ea typeface="ＭＳ Ｐゴシック" charset="-128"/>
                <a:cs typeface="ＭＳ Ｐゴシック" charset="-128"/>
              </a:defRPr>
            </a:lvl5pPr>
            <a:lvl6pPr marL="457200" algn="l" rtl="0" fontAlgn="base">
              <a:spcBef>
                <a:spcPct val="0"/>
              </a:spcBef>
              <a:spcAft>
                <a:spcPct val="0"/>
              </a:spcAft>
              <a:defRPr sz="3200">
                <a:solidFill>
                  <a:srgbClr val="003333"/>
                </a:solidFill>
                <a:latin typeface="Arial" charset="0"/>
              </a:defRPr>
            </a:lvl6pPr>
            <a:lvl7pPr marL="914400" algn="l" rtl="0" fontAlgn="base">
              <a:spcBef>
                <a:spcPct val="0"/>
              </a:spcBef>
              <a:spcAft>
                <a:spcPct val="0"/>
              </a:spcAft>
              <a:defRPr sz="3200">
                <a:solidFill>
                  <a:srgbClr val="003333"/>
                </a:solidFill>
                <a:latin typeface="Arial" charset="0"/>
              </a:defRPr>
            </a:lvl7pPr>
            <a:lvl8pPr marL="1371600" algn="l" rtl="0" fontAlgn="base">
              <a:spcBef>
                <a:spcPct val="0"/>
              </a:spcBef>
              <a:spcAft>
                <a:spcPct val="0"/>
              </a:spcAft>
              <a:defRPr sz="3200">
                <a:solidFill>
                  <a:srgbClr val="003333"/>
                </a:solidFill>
                <a:latin typeface="Arial" charset="0"/>
              </a:defRPr>
            </a:lvl8pPr>
            <a:lvl9pPr marL="1828800" algn="l" rtl="0" fontAlgn="base">
              <a:spcBef>
                <a:spcPct val="0"/>
              </a:spcBef>
              <a:spcAft>
                <a:spcPct val="0"/>
              </a:spcAft>
              <a:defRPr sz="3200">
                <a:solidFill>
                  <a:srgbClr val="003333"/>
                </a:solidFill>
                <a:latin typeface="Arial" charset="0"/>
              </a:defRPr>
            </a:lvl9pPr>
          </a:lstStyle>
          <a:p>
            <a:pPr>
              <a:lnSpc>
                <a:spcPct val="110000"/>
              </a:lnSpc>
            </a:pPr>
            <a:r>
              <a:rPr lang="de-DE" sz="4000" kern="0" dirty="0" smtClean="0">
                <a:latin typeface="Arial" panose="020B0604020202020204" pitchFamily="34" charset="0"/>
                <a:ea typeface="ＭＳ Ｐゴシック" panose="020B0600070205080204" pitchFamily="34" charset="-128"/>
              </a:rPr>
              <a:t>Internet und Handy –</a:t>
            </a:r>
            <a:br>
              <a:rPr lang="de-DE" sz="4000" kern="0" dirty="0" smtClean="0">
                <a:latin typeface="Arial" panose="020B0604020202020204" pitchFamily="34" charset="0"/>
                <a:ea typeface="ＭＳ Ｐゴシック" panose="020B0600070205080204" pitchFamily="34" charset="-128"/>
              </a:rPr>
            </a:br>
            <a:r>
              <a:rPr lang="de-DE" sz="4000" kern="0" dirty="0" smtClean="0">
                <a:latin typeface="Arial" panose="020B0604020202020204" pitchFamily="34" charset="0"/>
                <a:ea typeface="ＭＳ Ｐゴシック" panose="020B0600070205080204" pitchFamily="34" charset="-128"/>
              </a:rPr>
              <a:t>Segen oder Fluch?</a:t>
            </a:r>
            <a:br>
              <a:rPr lang="de-DE" sz="4000" kern="0" dirty="0" smtClean="0">
                <a:latin typeface="Arial" panose="020B0604020202020204" pitchFamily="34" charset="0"/>
                <a:ea typeface="ＭＳ Ｐゴシック" panose="020B0600070205080204" pitchFamily="34" charset="-128"/>
              </a:rPr>
            </a:br>
            <a:r>
              <a:rPr lang="de-DE" sz="2400" kern="0" dirty="0" smtClean="0">
                <a:latin typeface="Arial" panose="020B0604020202020204" pitchFamily="34" charset="0"/>
                <a:ea typeface="ＭＳ Ｐゴシック" panose="020B0600070205080204" pitchFamily="34" charset="-128"/>
              </a:rPr>
              <a:t>Europagymnasium Baumgartenberg</a:t>
            </a:r>
            <a:r>
              <a:rPr lang="de-DE" sz="4000" kern="0" dirty="0" smtClean="0">
                <a:latin typeface="Arial" panose="020B0604020202020204" pitchFamily="34" charset="0"/>
                <a:ea typeface="ＭＳ Ｐゴシック" panose="020B0600070205080204" pitchFamily="34" charset="-128"/>
              </a:rPr>
              <a:t/>
            </a:r>
            <a:br>
              <a:rPr lang="de-DE" sz="4000" kern="0" dirty="0" smtClean="0">
                <a:latin typeface="Arial" panose="020B0604020202020204" pitchFamily="34" charset="0"/>
                <a:ea typeface="ＭＳ Ｐゴシック" panose="020B0600070205080204" pitchFamily="34" charset="-128"/>
              </a:rPr>
            </a:br>
            <a:r>
              <a:rPr lang="de-DE" sz="1800" kern="0" dirty="0" smtClean="0">
                <a:latin typeface="Arial" panose="020B0604020202020204" pitchFamily="34" charset="0"/>
                <a:ea typeface="ＭＳ Ｐゴシック" panose="020B0600070205080204" pitchFamily="34" charset="-128"/>
              </a:rPr>
              <a:t>5. Februar 2013</a:t>
            </a:r>
            <a:r>
              <a:rPr lang="de-DE" sz="4000" kern="0" dirty="0" smtClean="0">
                <a:latin typeface="Arial" panose="020B0604020202020204" pitchFamily="34" charset="0"/>
                <a:ea typeface="ＭＳ Ｐゴシック" panose="020B0600070205080204" pitchFamily="34" charset="-128"/>
              </a:rPr>
              <a:t/>
            </a:r>
            <a:br>
              <a:rPr lang="de-DE" sz="4000" kern="0" dirty="0" smtClean="0">
                <a:latin typeface="Arial" panose="020B0604020202020204" pitchFamily="34" charset="0"/>
                <a:ea typeface="ＭＳ Ｐゴシック" panose="020B0600070205080204" pitchFamily="34" charset="-128"/>
              </a:rPr>
            </a:br>
            <a:r>
              <a:rPr lang="de-DE" sz="2000" b="0" kern="0" dirty="0" smtClean="0">
                <a:solidFill>
                  <a:schemeClr val="tx1"/>
                </a:solidFill>
                <a:latin typeface="Arial" panose="020B0604020202020204" pitchFamily="34" charset="0"/>
                <a:ea typeface="ＭＳ Ｐゴシック" panose="020B0600070205080204" pitchFamily="34" charset="-128"/>
              </a:rPr>
              <a:t/>
            </a:r>
            <a:br>
              <a:rPr lang="de-DE" sz="2000" b="0" kern="0" dirty="0" smtClean="0">
                <a:solidFill>
                  <a:schemeClr val="tx1"/>
                </a:solidFill>
                <a:latin typeface="Arial" panose="020B0604020202020204" pitchFamily="34" charset="0"/>
                <a:ea typeface="ＭＳ Ｐゴシック" panose="020B0600070205080204" pitchFamily="34" charset="-128"/>
              </a:rPr>
            </a:br>
            <a:r>
              <a:rPr lang="de-DE" sz="3600" b="0" kern="0" dirty="0" smtClean="0">
                <a:solidFill>
                  <a:schemeClr val="tx1"/>
                </a:solidFill>
                <a:latin typeface="Arial" panose="020B0604020202020204" pitchFamily="34" charset="0"/>
                <a:ea typeface="ＭＳ Ｐゴシック" panose="020B0600070205080204" pitchFamily="34" charset="-128"/>
              </a:rPr>
              <a:t/>
            </a:r>
            <a:br>
              <a:rPr lang="de-DE" sz="3600" b="0" kern="0" dirty="0" smtClean="0">
                <a:solidFill>
                  <a:schemeClr val="tx1"/>
                </a:solidFill>
                <a:latin typeface="Arial" panose="020B0604020202020204" pitchFamily="34" charset="0"/>
                <a:ea typeface="ＭＳ Ｐゴシック" panose="020B0600070205080204" pitchFamily="34" charset="-128"/>
              </a:rPr>
            </a:br>
            <a:endParaRPr lang="de-DE" sz="2400" b="0" kern="0" dirty="0">
              <a:solidFill>
                <a:schemeClr val="tx1"/>
              </a:solidFill>
              <a:latin typeface="Arial" panose="020B0604020202020204" pitchFamily="34" charset="0"/>
              <a:ea typeface="ＭＳ Ｐゴシック" panose="020B0600070205080204" pitchFamily="34" charset="-128"/>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8"/>
          <p:cNvSpPr>
            <a:spLocks noGrp="1" noChangeArrowheads="1"/>
          </p:cNvSpPr>
          <p:nvPr>
            <p:ph type="ftr" sz="quarter" idx="10"/>
          </p:nvPr>
        </p:nvSpPr>
        <p:spPr>
          <a:xfrm>
            <a:off x="881063" y="6642100"/>
            <a:ext cx="4981575" cy="219075"/>
          </a:xfrm>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34" name="Rectangle 2"/>
          <p:cNvSpPr txBox="1">
            <a:spLocks noChangeArrowheads="1"/>
          </p:cNvSpPr>
          <p:nvPr/>
        </p:nvSpPr>
        <p:spPr bwMode="auto">
          <a:xfrm>
            <a:off x="0" y="588963"/>
            <a:ext cx="2608263" cy="514350"/>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Soziale Netzwerke</a:t>
            </a:r>
          </a:p>
        </p:txBody>
      </p:sp>
      <p:pic>
        <p:nvPicPr>
          <p:cNvPr id="17412" name="Bild 15" descr="Facebook_Nirvarani_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176588" y="592138"/>
            <a:ext cx="5635625" cy="596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413" name="Gerade Verbindung mit Pfeil 10"/>
          <p:cNvCxnSpPr>
            <a:cxnSpLocks noChangeShapeType="1"/>
          </p:cNvCxnSpPr>
          <p:nvPr/>
        </p:nvCxnSpPr>
        <p:spPr bwMode="auto">
          <a:xfrm>
            <a:off x="6943725" y="2432050"/>
            <a:ext cx="536575" cy="377825"/>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7414" name="Gerade Verbindung mit Pfeil 13"/>
          <p:cNvCxnSpPr>
            <a:cxnSpLocks noChangeShapeType="1"/>
          </p:cNvCxnSpPr>
          <p:nvPr/>
        </p:nvCxnSpPr>
        <p:spPr bwMode="auto">
          <a:xfrm rot="16200000" flipH="1">
            <a:off x="5804693" y="4053682"/>
            <a:ext cx="436563" cy="342900"/>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
        <p:nvSpPr>
          <p:cNvPr id="17415" name="AutoShape 11"/>
          <p:cNvSpPr>
            <a:spLocks noChangeArrowheads="1"/>
          </p:cNvSpPr>
          <p:nvPr/>
        </p:nvSpPr>
        <p:spPr bwMode="auto">
          <a:xfrm>
            <a:off x="4403725" y="1366838"/>
            <a:ext cx="1152525" cy="56515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Was gibt es Neues?</a:t>
            </a:r>
          </a:p>
        </p:txBody>
      </p:sp>
      <p:sp>
        <p:nvSpPr>
          <p:cNvPr id="17416" name="AutoShape 11"/>
          <p:cNvSpPr>
            <a:spLocks noChangeArrowheads="1"/>
          </p:cNvSpPr>
          <p:nvPr/>
        </p:nvSpPr>
        <p:spPr bwMode="auto">
          <a:xfrm>
            <a:off x="1779588" y="4702175"/>
            <a:ext cx="1697037" cy="1023938"/>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Statusmeldungen schreiben, Fotos, Links und Videos posten</a:t>
            </a:r>
          </a:p>
        </p:txBody>
      </p:sp>
      <p:sp>
        <p:nvSpPr>
          <p:cNvPr id="17417" name="AutoShape 11"/>
          <p:cNvSpPr>
            <a:spLocks noChangeArrowheads="1"/>
          </p:cNvSpPr>
          <p:nvPr/>
        </p:nvSpPr>
        <p:spPr bwMode="auto">
          <a:xfrm>
            <a:off x="5116513" y="2998788"/>
            <a:ext cx="1668462" cy="1030287"/>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Neueste Aktivität: Wer ist mit wem befreundet? Was gefällt wem?</a:t>
            </a:r>
          </a:p>
        </p:txBody>
      </p:sp>
      <p:sp>
        <p:nvSpPr>
          <p:cNvPr id="17418" name="AutoShape 11"/>
          <p:cNvSpPr>
            <a:spLocks noChangeArrowheads="1"/>
          </p:cNvSpPr>
          <p:nvPr/>
        </p:nvSpPr>
        <p:spPr bwMode="auto">
          <a:xfrm>
            <a:off x="6161088" y="1922463"/>
            <a:ext cx="1044575" cy="56515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Wie viele Freunde?</a:t>
            </a:r>
          </a:p>
        </p:txBody>
      </p:sp>
      <p:sp>
        <p:nvSpPr>
          <p:cNvPr id="17419" name="AutoShape 11"/>
          <p:cNvSpPr>
            <a:spLocks noChangeArrowheads="1"/>
          </p:cNvSpPr>
          <p:nvPr/>
        </p:nvSpPr>
        <p:spPr bwMode="auto">
          <a:xfrm>
            <a:off x="4741863" y="5699125"/>
            <a:ext cx="1603375" cy="769938"/>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Wie viele haben  „Gefällt mir“ geklickt?</a:t>
            </a:r>
          </a:p>
        </p:txBody>
      </p:sp>
      <p:sp>
        <p:nvSpPr>
          <p:cNvPr id="17420" name="Rechteck 30"/>
          <p:cNvSpPr>
            <a:spLocks noChangeArrowheads="1"/>
          </p:cNvSpPr>
          <p:nvPr/>
        </p:nvSpPr>
        <p:spPr bwMode="auto">
          <a:xfrm>
            <a:off x="100013" y="2887663"/>
            <a:ext cx="19700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de-DE" sz="1800" b="1">
                <a:solidFill>
                  <a:srgbClr val="ED6E00"/>
                </a:solidFill>
                <a:latin typeface="Arial" panose="020B0604020202020204" pitchFamily="34" charset="0"/>
              </a:rPr>
              <a:t>Was machen Nutzer/innen in Facebook?</a:t>
            </a:r>
            <a:endParaRPr lang="de-AT" sz="1800" b="1">
              <a:solidFill>
                <a:srgbClr val="ED6E00"/>
              </a:solidFill>
              <a:latin typeface="Arial" panose="020B0604020202020204" pitchFamily="34" charset="0"/>
            </a:endParaRPr>
          </a:p>
        </p:txBody>
      </p:sp>
      <p:pic>
        <p:nvPicPr>
          <p:cNvPr id="17421" name="Bild 14" descr="facebook_benachrichtung.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65475" y="639763"/>
            <a:ext cx="12446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2" name="AutoShape 11"/>
          <p:cNvSpPr>
            <a:spLocks noChangeArrowheads="1"/>
          </p:cNvSpPr>
          <p:nvPr/>
        </p:nvSpPr>
        <p:spPr bwMode="auto">
          <a:xfrm>
            <a:off x="2378075" y="1489075"/>
            <a:ext cx="981075" cy="95885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Freund-schafts-anfragen</a:t>
            </a:r>
          </a:p>
        </p:txBody>
      </p:sp>
      <p:cxnSp>
        <p:nvCxnSpPr>
          <p:cNvPr id="17423" name="Gerade Verbindung mit Pfeil 16"/>
          <p:cNvCxnSpPr>
            <a:cxnSpLocks noChangeShapeType="1"/>
          </p:cNvCxnSpPr>
          <p:nvPr/>
        </p:nvCxnSpPr>
        <p:spPr bwMode="auto">
          <a:xfrm flipV="1">
            <a:off x="3128963" y="873125"/>
            <a:ext cx="703262" cy="668338"/>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7424" name="Gerade Verbindung mit Pfeil 16"/>
          <p:cNvCxnSpPr>
            <a:cxnSpLocks noChangeShapeType="1"/>
          </p:cNvCxnSpPr>
          <p:nvPr/>
        </p:nvCxnSpPr>
        <p:spPr bwMode="auto">
          <a:xfrm rot="5400000" flipH="1" flipV="1">
            <a:off x="6040438" y="5297488"/>
            <a:ext cx="469900" cy="387350"/>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7425" name="Gerade Verbindung mit Pfeil 9"/>
          <p:cNvCxnSpPr>
            <a:cxnSpLocks noChangeShapeType="1"/>
          </p:cNvCxnSpPr>
          <p:nvPr/>
        </p:nvCxnSpPr>
        <p:spPr bwMode="auto">
          <a:xfrm flipV="1">
            <a:off x="3003550" y="4154488"/>
            <a:ext cx="541338" cy="650875"/>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7426" name="Gerade Verbindung mit Pfeil 16"/>
          <p:cNvCxnSpPr>
            <a:cxnSpLocks noChangeShapeType="1"/>
          </p:cNvCxnSpPr>
          <p:nvPr/>
        </p:nvCxnSpPr>
        <p:spPr bwMode="auto">
          <a:xfrm flipH="1" flipV="1">
            <a:off x="4264025" y="869950"/>
            <a:ext cx="317500" cy="538163"/>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434" name="Bild 15" descr="Profil_facebook_Chronik.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78113" y="1785938"/>
            <a:ext cx="6269037" cy="413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sp>
        <p:nvSpPr>
          <p:cNvPr id="18436" name="Rechteck 4"/>
          <p:cNvSpPr>
            <a:spLocks noChangeArrowheads="1"/>
          </p:cNvSpPr>
          <p:nvPr/>
        </p:nvSpPr>
        <p:spPr bwMode="auto">
          <a:xfrm>
            <a:off x="0" y="606425"/>
            <a:ext cx="4689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b="1">
                <a:solidFill>
                  <a:schemeClr val="bg1"/>
                </a:solidFill>
                <a:latin typeface="Arial" panose="020B0604020202020204" pitchFamily="34" charset="0"/>
                <a:ea typeface="ＭＳ Ｐゴシック" panose="020B0600070205080204" pitchFamily="34" charset="-128"/>
              </a:rPr>
              <a:t>Facebook-Chronik: Was hat‘s damit auf sich?</a:t>
            </a:r>
          </a:p>
        </p:txBody>
      </p:sp>
      <p:sp>
        <p:nvSpPr>
          <p:cNvPr id="18437" name="AutoShape 11"/>
          <p:cNvSpPr>
            <a:spLocks noChangeArrowheads="1"/>
          </p:cNvSpPr>
          <p:nvPr/>
        </p:nvSpPr>
        <p:spPr bwMode="auto">
          <a:xfrm>
            <a:off x="1333500" y="5842000"/>
            <a:ext cx="1670050" cy="684213"/>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Wie viele haben  „Gefällt mir“ geklickt?</a:t>
            </a:r>
          </a:p>
        </p:txBody>
      </p:sp>
      <p:sp>
        <p:nvSpPr>
          <p:cNvPr id="18438" name="AutoShape 11"/>
          <p:cNvSpPr>
            <a:spLocks noChangeArrowheads="1"/>
          </p:cNvSpPr>
          <p:nvPr/>
        </p:nvSpPr>
        <p:spPr bwMode="auto">
          <a:xfrm>
            <a:off x="1042988" y="4402138"/>
            <a:ext cx="1697037" cy="1023937"/>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Statusmeldungen schreiben, Fotos, Links und Videos posten</a:t>
            </a:r>
          </a:p>
        </p:txBody>
      </p:sp>
      <p:sp>
        <p:nvSpPr>
          <p:cNvPr id="18439" name="AutoShape 11"/>
          <p:cNvSpPr>
            <a:spLocks noChangeArrowheads="1"/>
          </p:cNvSpPr>
          <p:nvPr/>
        </p:nvSpPr>
        <p:spPr bwMode="auto">
          <a:xfrm>
            <a:off x="6413500" y="2878138"/>
            <a:ext cx="1663700" cy="1281112"/>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Neueste Aktivität: Wer ist mit wem befreundet? Was gefällt wem?</a:t>
            </a:r>
          </a:p>
        </p:txBody>
      </p:sp>
      <p:cxnSp>
        <p:nvCxnSpPr>
          <p:cNvPr id="18440" name="Gerade Verbindung mit Pfeil 16"/>
          <p:cNvCxnSpPr>
            <a:cxnSpLocks noChangeShapeType="1"/>
          </p:cNvCxnSpPr>
          <p:nvPr/>
        </p:nvCxnSpPr>
        <p:spPr bwMode="auto">
          <a:xfrm rot="10800000" flipV="1">
            <a:off x="5473700" y="3822700"/>
            <a:ext cx="971550" cy="746125"/>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
        <p:nvSpPr>
          <p:cNvPr id="18441" name="AutoShape 11"/>
          <p:cNvSpPr>
            <a:spLocks noChangeArrowheads="1"/>
          </p:cNvSpPr>
          <p:nvPr/>
        </p:nvSpPr>
        <p:spPr bwMode="auto">
          <a:xfrm>
            <a:off x="5072063" y="5959475"/>
            <a:ext cx="1044575" cy="550863"/>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Wie viele Freunde?</a:t>
            </a:r>
          </a:p>
        </p:txBody>
      </p:sp>
      <p:cxnSp>
        <p:nvCxnSpPr>
          <p:cNvPr id="18442" name="Gerade Verbindung mit Pfeil 16"/>
          <p:cNvCxnSpPr>
            <a:cxnSpLocks noChangeShapeType="1"/>
          </p:cNvCxnSpPr>
          <p:nvPr/>
        </p:nvCxnSpPr>
        <p:spPr bwMode="auto">
          <a:xfrm flipH="1" flipV="1">
            <a:off x="5145088" y="5503863"/>
            <a:ext cx="496887" cy="558800"/>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
        <p:nvSpPr>
          <p:cNvPr id="18443" name="AutoShape 11"/>
          <p:cNvSpPr>
            <a:spLocks noChangeArrowheads="1"/>
          </p:cNvSpPr>
          <p:nvPr/>
        </p:nvSpPr>
        <p:spPr bwMode="auto">
          <a:xfrm>
            <a:off x="2970213" y="2287588"/>
            <a:ext cx="1152525" cy="56515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Was gibt es Neues?</a:t>
            </a:r>
          </a:p>
        </p:txBody>
      </p:sp>
      <p:cxnSp>
        <p:nvCxnSpPr>
          <p:cNvPr id="18444" name="Gerade Verbindung mit Pfeil 16"/>
          <p:cNvCxnSpPr>
            <a:cxnSpLocks noChangeShapeType="1"/>
          </p:cNvCxnSpPr>
          <p:nvPr/>
        </p:nvCxnSpPr>
        <p:spPr bwMode="auto">
          <a:xfrm rot="16200000" flipV="1">
            <a:off x="3184526" y="2135187"/>
            <a:ext cx="398462" cy="11113"/>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8445" name="Gerade Verbindung mit Pfeil 16"/>
          <p:cNvCxnSpPr>
            <a:cxnSpLocks noChangeShapeType="1"/>
          </p:cNvCxnSpPr>
          <p:nvPr/>
        </p:nvCxnSpPr>
        <p:spPr bwMode="auto">
          <a:xfrm flipV="1">
            <a:off x="2668588" y="4572000"/>
            <a:ext cx="371475" cy="276225"/>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8446" name="Gerade Verbindung mit Pfeil 16"/>
          <p:cNvCxnSpPr>
            <a:cxnSpLocks noChangeShapeType="1"/>
          </p:cNvCxnSpPr>
          <p:nvPr/>
        </p:nvCxnSpPr>
        <p:spPr bwMode="auto">
          <a:xfrm flipV="1">
            <a:off x="2662238" y="5980113"/>
            <a:ext cx="879475" cy="357187"/>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
        <p:nvSpPr>
          <p:cNvPr id="35" name="Textfeld 34"/>
          <p:cNvSpPr txBox="1"/>
          <p:nvPr/>
        </p:nvSpPr>
        <p:spPr>
          <a:xfrm>
            <a:off x="125413" y="2089150"/>
            <a:ext cx="2563812" cy="1754188"/>
          </a:xfrm>
          <a:prstGeom prst="rect">
            <a:avLst/>
          </a:prstGeom>
          <a:noFill/>
        </p:spPr>
        <p:txBody>
          <a:bodyPr>
            <a:spAutoFit/>
          </a:bodyPr>
          <a:lstStyle/>
          <a:p>
            <a:pPr>
              <a:defRPr/>
            </a:pPr>
            <a:r>
              <a:rPr lang="de-AT" sz="1800" dirty="0">
                <a:solidFill>
                  <a:schemeClr val="accent2"/>
                </a:solidFill>
                <a:latin typeface="+mj-lt"/>
                <a:ea typeface="ＭＳ Ｐゴシック" pitchFamily="34" charset="-128"/>
                <a:cs typeface="+mn-cs"/>
              </a:rPr>
              <a:t>Die Chronik unterscheidet sich in erster Linie optisch von den alten Profilen. Die Grundfunktionen sind erhalten geblieben.</a:t>
            </a:r>
          </a:p>
        </p:txBody>
      </p:sp>
      <p:cxnSp>
        <p:nvCxnSpPr>
          <p:cNvPr id="18448" name="Gerade Verbindung mit Pfeil 16"/>
          <p:cNvCxnSpPr>
            <a:cxnSpLocks noChangeShapeType="1"/>
          </p:cNvCxnSpPr>
          <p:nvPr/>
        </p:nvCxnSpPr>
        <p:spPr bwMode="auto">
          <a:xfrm flipV="1">
            <a:off x="7354888" y="2120900"/>
            <a:ext cx="958850" cy="730250"/>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18449" name="Gerade Verbindung mit Pfeil 16"/>
          <p:cNvCxnSpPr>
            <a:cxnSpLocks noChangeShapeType="1"/>
          </p:cNvCxnSpPr>
          <p:nvPr/>
        </p:nvCxnSpPr>
        <p:spPr bwMode="auto">
          <a:xfrm rot="5400000" flipH="1" flipV="1">
            <a:off x="8272463" y="4559300"/>
            <a:ext cx="479425" cy="34925"/>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pic>
        <p:nvPicPr>
          <p:cNvPr id="18450" name="Bild 27" descr="FB-chat_anon.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50100" y="4768850"/>
            <a:ext cx="1049338"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1" name="AutoShape 11"/>
          <p:cNvSpPr>
            <a:spLocks noChangeArrowheads="1"/>
          </p:cNvSpPr>
          <p:nvPr/>
        </p:nvSpPr>
        <p:spPr bwMode="auto">
          <a:xfrm>
            <a:off x="8174038" y="4735513"/>
            <a:ext cx="854075" cy="614362"/>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Wer ist online?</a:t>
            </a:r>
          </a:p>
        </p:txBody>
      </p:sp>
      <p:sp>
        <p:nvSpPr>
          <p:cNvPr id="18452" name="AutoShape 11"/>
          <p:cNvSpPr>
            <a:spLocks noChangeArrowheads="1"/>
          </p:cNvSpPr>
          <p:nvPr/>
        </p:nvSpPr>
        <p:spPr bwMode="auto">
          <a:xfrm>
            <a:off x="7002463" y="6026150"/>
            <a:ext cx="654050" cy="365125"/>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ea typeface="ＭＳ Ｐゴシック" panose="020B0600070205080204" pitchFamily="34" charset="-128"/>
              </a:rPr>
              <a:t>Chat</a:t>
            </a:r>
          </a:p>
        </p:txBody>
      </p:sp>
      <p:cxnSp>
        <p:nvCxnSpPr>
          <p:cNvPr id="18453" name="Gerade Verbindung mit Pfeil 16"/>
          <p:cNvCxnSpPr>
            <a:cxnSpLocks noChangeShapeType="1"/>
          </p:cNvCxnSpPr>
          <p:nvPr/>
        </p:nvCxnSpPr>
        <p:spPr bwMode="auto">
          <a:xfrm rot="5400000" flipH="1" flipV="1">
            <a:off x="7271544" y="5652294"/>
            <a:ext cx="644525" cy="169863"/>
          </a:xfrm>
          <a:prstGeom prst="straightConnector1">
            <a:avLst/>
          </a:prstGeom>
          <a:noFill/>
          <a:ln w="50800">
            <a:solidFill>
              <a:schemeClr val="accent2"/>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6" descr="C:\Dokumente und Einstellungen\Antje\Anwendungsdaten\Microsoft\Media Catalog\SaferInternet-Grafik4.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08700" y="1741488"/>
            <a:ext cx="3035300"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1027"/>
          <p:cNvSpPr>
            <a:spLocks noGrp="1" noChangeArrowheads="1"/>
          </p:cNvSpPr>
          <p:nvPr>
            <p:ph type="subTitle" idx="1"/>
          </p:nvPr>
        </p:nvSpPr>
        <p:spPr>
          <a:xfrm>
            <a:off x="0" y="1739900"/>
            <a:ext cx="6000750" cy="4956175"/>
          </a:xfrm>
        </p:spPr>
        <p:txBody>
          <a:bodyPr/>
          <a:lstStyle/>
          <a:p>
            <a:pPr>
              <a:lnSpc>
                <a:spcPct val="125000"/>
              </a:lnSpc>
              <a:buSzPct val="100000"/>
              <a:buFont typeface="Wingdings" panose="05000000000000000000" pitchFamily="2" charset="2"/>
              <a:buChar char=""/>
            </a:pPr>
            <a:r>
              <a:rPr lang="de-DE" sz="1800" b="0" dirty="0" smtClean="0">
                <a:ea typeface="ＭＳ Ｐゴシック" panose="020B0600070205080204" pitchFamily="34" charset="-128"/>
              </a:rPr>
              <a:t>Nur</a:t>
            </a:r>
            <a:r>
              <a:rPr lang="de-DE" sz="1800" dirty="0" smtClean="0">
                <a:ea typeface="ＭＳ Ｐゴシック" panose="020B0600070205080204" pitchFamily="34" charset="-128"/>
              </a:rPr>
              <a:t> wenige persönliche Daten</a:t>
            </a:r>
            <a:r>
              <a:rPr lang="de-DE" sz="1800" b="0" dirty="0" smtClean="0">
                <a:ea typeface="ＭＳ Ｐゴシック" panose="020B0600070205080204" pitchFamily="34" charset="-128"/>
              </a:rPr>
              <a:t> angeben</a:t>
            </a:r>
            <a:endParaRPr lang="de-DE" sz="1800" dirty="0" smtClean="0">
              <a:ea typeface="ＭＳ Ｐゴシック" panose="020B0600070205080204" pitchFamily="34" charset="-128"/>
            </a:endParaRPr>
          </a:p>
          <a:p>
            <a:pPr>
              <a:lnSpc>
                <a:spcPct val="125000"/>
              </a:lnSpc>
              <a:buSzPct val="100000"/>
              <a:buFont typeface="Wingdings" panose="05000000000000000000" pitchFamily="2" charset="2"/>
              <a:buChar char=""/>
            </a:pPr>
            <a:r>
              <a:rPr lang="de-DE" sz="1800" dirty="0" smtClean="0">
                <a:ea typeface="ＭＳ Ｐゴシック" panose="020B0600070205080204" pitchFamily="34" charset="-128"/>
              </a:rPr>
              <a:t>Sichere </a:t>
            </a:r>
            <a:r>
              <a:rPr lang="de-DE" sz="1800" dirty="0" err="1" smtClean="0">
                <a:ea typeface="ＭＳ Ｐゴシック" panose="020B0600070205080204" pitchFamily="34" charset="-128"/>
              </a:rPr>
              <a:t>Passw</a:t>
            </a:r>
            <a:r>
              <a:rPr lang="de-AT" sz="1800" dirty="0" err="1" smtClean="0">
                <a:ea typeface="ＭＳ Ｐゴシック" panose="020B0600070205080204" pitchFamily="34" charset="-128"/>
              </a:rPr>
              <a:t>ört</a:t>
            </a:r>
            <a:r>
              <a:rPr lang="de-DE" sz="1800" dirty="0" smtClean="0">
                <a:ea typeface="ＭＳ Ｐゴシック" panose="020B0600070205080204" pitchFamily="34" charset="-128"/>
              </a:rPr>
              <a:t>er </a:t>
            </a:r>
            <a:r>
              <a:rPr lang="de-DE" sz="1800" b="0" dirty="0" smtClean="0">
                <a:ea typeface="ＭＳ Ｐゴシック" panose="020B0600070205080204" pitchFamily="34" charset="-128"/>
              </a:rPr>
              <a:t>verwenden</a:t>
            </a:r>
            <a:r>
              <a:rPr lang="de-DE" sz="1800" dirty="0" smtClean="0">
                <a:ea typeface="ＭＳ Ｐゴシック" panose="020B0600070205080204" pitchFamily="34" charset="-128"/>
              </a:rPr>
              <a:t> </a:t>
            </a:r>
          </a:p>
          <a:p>
            <a:pPr>
              <a:lnSpc>
                <a:spcPct val="125000"/>
              </a:lnSpc>
              <a:buSzPct val="100000"/>
              <a:buFont typeface="Wingdings" panose="05000000000000000000" pitchFamily="2" charset="2"/>
              <a:buChar char=""/>
            </a:pPr>
            <a:r>
              <a:rPr lang="de-DE" sz="1800" dirty="0" smtClean="0">
                <a:ea typeface="ＭＳ Ｐゴシック" panose="020B0600070205080204" pitchFamily="34" charset="-128"/>
              </a:rPr>
              <a:t>Verschiedene </a:t>
            </a:r>
            <a:r>
              <a:rPr lang="de-DE" sz="1800" dirty="0" err="1" smtClean="0">
                <a:ea typeface="ＭＳ Ｐゴシック" panose="020B0600070205080204" pitchFamily="34" charset="-128"/>
              </a:rPr>
              <a:t>NutzerInnen</a:t>
            </a:r>
            <a:r>
              <a:rPr lang="de-DE" sz="1800" dirty="0" smtClean="0">
                <a:ea typeface="ＭＳ Ｐゴシック" panose="020B0600070205080204" pitchFamily="34" charset="-128"/>
              </a:rPr>
              <a:t>-Namen </a:t>
            </a:r>
            <a:r>
              <a:rPr lang="de-DE" sz="1800" b="0" dirty="0" smtClean="0">
                <a:ea typeface="ＭＳ Ｐゴシック" panose="020B0600070205080204" pitchFamily="34" charset="-128"/>
              </a:rPr>
              <a:t>und</a:t>
            </a:r>
            <a:r>
              <a:rPr lang="de-DE" sz="1800" dirty="0" smtClean="0">
                <a:ea typeface="ＭＳ Ｐゴシック" panose="020B0600070205080204" pitchFamily="34" charset="-128"/>
              </a:rPr>
              <a:t> </a:t>
            </a:r>
            <a:r>
              <a:rPr lang="de-DE" sz="1800" b="0" dirty="0" smtClean="0">
                <a:ea typeface="ＭＳ Ｐゴシック" panose="020B0600070205080204" pitchFamily="34" charset="-128"/>
              </a:rPr>
              <a:t>Passw</a:t>
            </a:r>
            <a:r>
              <a:rPr lang="de-DE" sz="1800" b="0" dirty="0" smtClean="0">
                <a:latin typeface="Lucida Grande"/>
                <a:ea typeface="ＭＳ Ｐゴシック" panose="020B0600070205080204" pitchFamily="34" charset="-128"/>
              </a:rPr>
              <a:t>ö</a:t>
            </a:r>
            <a:r>
              <a:rPr lang="de-DE" sz="1800" b="0" dirty="0" smtClean="0">
                <a:ea typeface="ＭＳ Ｐゴシック" panose="020B0600070205080204" pitchFamily="34" charset="-128"/>
              </a:rPr>
              <a:t>rter für mehrere Netzwerke verwenden</a:t>
            </a:r>
            <a:endParaRPr lang="de-DE" sz="1800" dirty="0" smtClean="0">
              <a:ea typeface="ＭＳ Ｐゴシック" panose="020B0600070205080204" pitchFamily="34" charset="-128"/>
            </a:endParaRPr>
          </a:p>
          <a:p>
            <a:pPr>
              <a:lnSpc>
                <a:spcPct val="125000"/>
              </a:lnSpc>
              <a:buSzPct val="100000"/>
              <a:buFont typeface="Wingdings" panose="05000000000000000000" pitchFamily="2" charset="2"/>
              <a:buChar char=""/>
            </a:pPr>
            <a:r>
              <a:rPr lang="de-DE" sz="1800" dirty="0" smtClean="0">
                <a:ea typeface="ＭＳ Ｐゴシック" panose="020B0600070205080204" pitchFamily="34" charset="-128"/>
              </a:rPr>
              <a:t>Privatsphäre-Einstellungen </a:t>
            </a:r>
            <a:r>
              <a:rPr lang="de-DE" sz="1800" b="0" dirty="0" smtClean="0">
                <a:ea typeface="ＭＳ Ｐゴシック" panose="020B0600070205080204" pitchFamily="34" charset="-128"/>
              </a:rPr>
              <a:t>im Profil vornehmen:</a:t>
            </a:r>
          </a:p>
          <a:p>
            <a:pPr marL="800100" lvl="1" indent="-342900">
              <a:lnSpc>
                <a:spcPct val="125000"/>
              </a:lnSpc>
              <a:buSzPct val="90000"/>
              <a:buFont typeface="Arial" panose="020B0604020202020204" pitchFamily="34" charset="0"/>
              <a:buAutoNum type="arabicParenR"/>
            </a:pPr>
            <a:r>
              <a:rPr lang="de-DE" sz="1600" b="0" dirty="0" smtClean="0">
                <a:ea typeface="ＭＳ Ｐゴシック" panose="020B0600070205080204" pitchFamily="34" charset="-128"/>
              </a:rPr>
              <a:t>Nicht auffindbar in Suchmaschinen (&gt;18 J.)</a:t>
            </a:r>
          </a:p>
          <a:p>
            <a:pPr marL="800100" lvl="1" indent="-342900">
              <a:lnSpc>
                <a:spcPct val="125000"/>
              </a:lnSpc>
              <a:buSzPct val="90000"/>
              <a:buFont typeface="Arial" panose="020B0604020202020204" pitchFamily="34" charset="0"/>
              <a:buAutoNum type="arabicParenR"/>
            </a:pPr>
            <a:r>
              <a:rPr lang="de-DE" sz="1600" b="0" dirty="0" smtClean="0">
                <a:ea typeface="ＭＳ Ｐゴシック" panose="020B0600070205080204" pitchFamily="34" charset="-128"/>
              </a:rPr>
              <a:t>Datenweitergabe an Dritte blockieren (Anwendungen und Webseiten)</a:t>
            </a:r>
          </a:p>
          <a:p>
            <a:pPr marL="800100" lvl="1" indent="-342900">
              <a:lnSpc>
                <a:spcPct val="125000"/>
              </a:lnSpc>
              <a:buSzPct val="90000"/>
              <a:buFont typeface="Arial" panose="020B0604020202020204" pitchFamily="34" charset="0"/>
              <a:buAutoNum type="arabicParenR"/>
            </a:pPr>
            <a:r>
              <a:rPr lang="de-AT" sz="1600" b="0" dirty="0" smtClean="0">
                <a:ea typeface="ＭＳ Ｐゴシック" panose="020B0600070205080204" pitchFamily="34" charset="-128"/>
              </a:rPr>
              <a:t>Veröffentlichung </a:t>
            </a:r>
            <a:r>
              <a:rPr lang="de-DE" sz="1600" b="0" dirty="0" smtClean="0">
                <a:ea typeface="ＭＳ Ｐゴシック" panose="020B0600070205080204" pitchFamily="34" charset="-128"/>
              </a:rPr>
              <a:t>einzelner </a:t>
            </a:r>
            <a:r>
              <a:rPr lang="de-AT" sz="1600" b="0" dirty="0" smtClean="0">
                <a:ea typeface="ＭＳ Ｐゴシック" panose="020B0600070205080204" pitchFamily="34" charset="-128"/>
              </a:rPr>
              <a:t>Inhalte </a:t>
            </a:r>
            <a:r>
              <a:rPr lang="de-AT" sz="1600" b="0" dirty="0" smtClean="0">
                <a:ea typeface="ＭＳ Ｐゴシック" panose="020B0600070205080204" pitchFamily="34" charset="-128"/>
                <a:sym typeface="Wingdings" panose="05000000000000000000" pitchFamily="2" charset="2"/>
              </a:rPr>
              <a:t></a:t>
            </a:r>
            <a:r>
              <a:rPr lang="de-AT" sz="1600" dirty="0" smtClean="0">
                <a:ea typeface="ＭＳ Ｐゴシック" panose="020B0600070205080204" pitchFamily="34" charset="-128"/>
                <a:sym typeface="Wingdings" panose="05000000000000000000" pitchFamily="2" charset="2"/>
              </a:rPr>
              <a:t> </a:t>
            </a:r>
            <a:r>
              <a:rPr lang="de-DE" sz="1600" b="0" dirty="0" smtClean="0">
                <a:ea typeface="ＭＳ Ｐゴシック" panose="020B0600070205080204" pitchFamily="34" charset="-128"/>
                <a:sym typeface="Wingdings" panose="05000000000000000000" pitchFamily="2" charset="2"/>
              </a:rPr>
              <a:t>n</a:t>
            </a:r>
            <a:r>
              <a:rPr lang="de-DE" sz="1600" b="0" dirty="0" smtClean="0">
                <a:ea typeface="ＭＳ Ｐゴシック" panose="020B0600070205080204" pitchFamily="34" charset="-128"/>
              </a:rPr>
              <a:t>ur für Freunde sichtbar</a:t>
            </a:r>
            <a:endParaRPr lang="de-DE" sz="1800" b="0" dirty="0" smtClean="0">
              <a:ea typeface="ＭＳ Ｐゴシック" panose="020B0600070205080204" pitchFamily="34" charset="-128"/>
            </a:endParaRPr>
          </a:p>
          <a:p>
            <a:pPr>
              <a:lnSpc>
                <a:spcPct val="125000"/>
              </a:lnSpc>
              <a:buSzPct val="100000"/>
              <a:buFont typeface="Wingdings" panose="05000000000000000000" pitchFamily="2" charset="2"/>
              <a:buChar char=""/>
            </a:pPr>
            <a:r>
              <a:rPr lang="de-DE" sz="1800" b="0" dirty="0" smtClean="0">
                <a:ea typeface="ＭＳ Ｐゴシック" panose="020B0600070205080204" pitchFamily="34" charset="-128"/>
              </a:rPr>
              <a:t>Nur „echte“ Freunde annehmen, die man wirklich kennt</a:t>
            </a:r>
            <a:endParaRPr lang="de-DE" sz="1800" dirty="0" smtClean="0">
              <a:ea typeface="ＭＳ Ｐゴシック" panose="020B0600070205080204" pitchFamily="34" charset="-128"/>
            </a:endParaRPr>
          </a:p>
          <a:p>
            <a:pPr>
              <a:lnSpc>
                <a:spcPct val="125000"/>
              </a:lnSpc>
              <a:buSzPct val="100000"/>
              <a:buFont typeface="Wingdings" panose="05000000000000000000" pitchFamily="2" charset="2"/>
              <a:buChar char=""/>
            </a:pPr>
            <a:r>
              <a:rPr lang="de-DE" sz="1800" b="0" dirty="0" smtClean="0">
                <a:ea typeface="ＭＳ Ｐゴシック" panose="020B0600070205080204" pitchFamily="34" charset="-128"/>
              </a:rPr>
              <a:t>Wenn </a:t>
            </a:r>
            <a:r>
              <a:rPr lang="de-DE" sz="1800" dirty="0" smtClean="0">
                <a:ea typeface="ＭＳ Ｐゴシック" panose="020B0600070205080204" pitchFamily="34" charset="-128"/>
              </a:rPr>
              <a:t>inaktiv</a:t>
            </a:r>
            <a:r>
              <a:rPr lang="de-DE" sz="1800" b="0" dirty="0" smtClean="0">
                <a:ea typeface="ＭＳ Ｐゴシック" panose="020B0600070205080204" pitchFamily="34" charset="-128"/>
              </a:rPr>
              <a:t>, das</a:t>
            </a:r>
            <a:r>
              <a:rPr lang="de-DE" sz="1800" dirty="0" smtClean="0">
                <a:ea typeface="ＭＳ Ｐゴシック" panose="020B0600070205080204" pitchFamily="34" charset="-128"/>
              </a:rPr>
              <a:t> Profil deaktivieren </a:t>
            </a:r>
            <a:r>
              <a:rPr lang="de-DE" sz="1800" b="0" dirty="0" smtClean="0">
                <a:ea typeface="ＭＳ Ｐゴシック" panose="020B0600070205080204" pitchFamily="34" charset="-128"/>
              </a:rPr>
              <a:t>oder</a:t>
            </a:r>
            <a:r>
              <a:rPr lang="de-DE" sz="1800" dirty="0" smtClean="0">
                <a:ea typeface="ＭＳ Ｐゴシック" panose="020B0600070205080204" pitchFamily="34" charset="-128"/>
              </a:rPr>
              <a:t> löschen</a:t>
            </a:r>
          </a:p>
          <a:p>
            <a:pPr marL="800100" lvl="1" indent="-342900">
              <a:lnSpc>
                <a:spcPct val="125000"/>
              </a:lnSpc>
              <a:buSzPct val="90000"/>
              <a:buFont typeface="Wingdings 2" panose="05020102010507070707" pitchFamily="18" charset="2"/>
              <a:buNone/>
            </a:pPr>
            <a:endParaRPr lang="de-DE" sz="1800" b="0" dirty="0" smtClean="0">
              <a:ea typeface="ＭＳ Ｐゴシック" panose="020B0600070205080204" pitchFamily="34" charset="-128"/>
            </a:endParaRPr>
          </a:p>
        </p:txBody>
      </p:sp>
      <p:sp>
        <p:nvSpPr>
          <p:cNvPr id="8"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7" name="Rectangle 2"/>
          <p:cNvSpPr txBox="1">
            <a:spLocks noChangeArrowheads="1"/>
          </p:cNvSpPr>
          <p:nvPr/>
        </p:nvSpPr>
        <p:spPr bwMode="auto">
          <a:xfrm>
            <a:off x="0" y="642938"/>
            <a:ext cx="4533900" cy="782637"/>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Sicher in Sozialen Netzwerken</a:t>
            </a: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026" descr="gamecity_mutter_tochter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67313" y="1963738"/>
            <a:ext cx="40957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1028"/>
          <p:cNvSpPr>
            <a:spLocks noGrp="1" noChangeArrowheads="1"/>
          </p:cNvSpPr>
          <p:nvPr>
            <p:ph type="subTitle" idx="1"/>
          </p:nvPr>
        </p:nvSpPr>
        <p:spPr>
          <a:xfrm>
            <a:off x="0" y="1887538"/>
            <a:ext cx="5108575" cy="4425950"/>
          </a:xfrm>
        </p:spPr>
        <p:txBody>
          <a:bodyPr/>
          <a:lstStyle/>
          <a:p>
            <a:pPr>
              <a:buSzPct val="100000"/>
              <a:buFont typeface="Wingdings" panose="05000000000000000000" pitchFamily="2" charset="2"/>
              <a:buChar char=""/>
            </a:pPr>
            <a:r>
              <a:rPr lang="de-DE" sz="1800" smtClean="0">
                <a:ea typeface="ＭＳ Ｐゴシック" panose="020B0600070205080204" pitchFamily="34" charset="-128"/>
              </a:rPr>
              <a:t>Interessieren</a:t>
            </a:r>
            <a:r>
              <a:rPr lang="de-DE" sz="1800" b="0" smtClean="0">
                <a:ea typeface="ＭＳ Ｐゴシック" panose="020B0600070205080204" pitchFamily="34" charset="-128"/>
              </a:rPr>
              <a:t> Sie sich für die Spiele Ihrer Kinder!</a:t>
            </a:r>
          </a:p>
          <a:p>
            <a:pPr>
              <a:buSzPct val="100000"/>
              <a:buFont typeface="Wingdings" panose="05000000000000000000" pitchFamily="2" charset="2"/>
              <a:buChar char=""/>
            </a:pPr>
            <a:r>
              <a:rPr lang="de-DE" sz="1800" smtClean="0">
                <a:ea typeface="ＭＳ Ｐゴシック" panose="020B0600070205080204" pitchFamily="34" charset="-128"/>
              </a:rPr>
              <a:t>Probieren</a:t>
            </a:r>
            <a:r>
              <a:rPr lang="de-DE" sz="1800" b="0" smtClean="0">
                <a:ea typeface="ＭＳ Ｐゴシック" panose="020B0600070205080204" pitchFamily="34" charset="-128"/>
              </a:rPr>
              <a:t> Sie alle Spiele ruhig selbst aus, um Regeln besser vereinbaren zu können!</a:t>
            </a:r>
          </a:p>
          <a:p>
            <a:pPr>
              <a:buSzPct val="100000"/>
              <a:buFont typeface="Wingdings" panose="05000000000000000000" pitchFamily="2" charset="2"/>
              <a:buChar char=""/>
            </a:pPr>
            <a:r>
              <a:rPr lang="de-DE" sz="1800" b="0" smtClean="0">
                <a:ea typeface="ＭＳ Ｐゴシック" panose="020B0600070205080204" pitchFamily="34" charset="-128"/>
              </a:rPr>
              <a:t>Vereinbaren Sie </a:t>
            </a:r>
            <a:r>
              <a:rPr lang="de-DE" sz="1800" smtClean="0">
                <a:ea typeface="ＭＳ Ｐゴシック" panose="020B0600070205080204" pitchFamily="34" charset="-128"/>
              </a:rPr>
              <a:t>Regeln</a:t>
            </a:r>
            <a:r>
              <a:rPr lang="de-DE" sz="1800" b="0" smtClean="0">
                <a:ea typeface="ＭＳ Ｐゴシック" panose="020B0600070205080204" pitchFamily="34" charset="-128"/>
              </a:rPr>
              <a:t> über die Dauer des Spielens z. B.:</a:t>
            </a:r>
          </a:p>
          <a:p>
            <a:pPr marL="800100" lvl="1" indent="-342900">
              <a:buSzPct val="90000"/>
              <a:buFont typeface="Arial" panose="020B0604020202020204" pitchFamily="34" charset="0"/>
              <a:buAutoNum type="arabicParenR"/>
            </a:pPr>
            <a:r>
              <a:rPr lang="de-DE" sz="1800" b="0" smtClean="0">
                <a:ea typeface="ＭＳ Ｐゴシック" panose="020B0600070205080204" pitchFamily="34" charset="-128"/>
              </a:rPr>
              <a:t>Vorschulzeit: 20 Min.</a:t>
            </a:r>
          </a:p>
          <a:p>
            <a:pPr marL="800100" lvl="1" indent="-342900">
              <a:buSzPct val="90000"/>
              <a:buFont typeface="Arial" panose="020B0604020202020204" pitchFamily="34" charset="0"/>
              <a:buAutoNum type="arabicParenR"/>
            </a:pPr>
            <a:r>
              <a:rPr lang="de-DE" sz="1800" b="0" smtClean="0">
                <a:ea typeface="ＭＳ Ｐゴシック" panose="020B0600070205080204" pitchFamily="34" charset="-128"/>
              </a:rPr>
              <a:t>1. Klasse: 50 Min.</a:t>
            </a:r>
          </a:p>
          <a:p>
            <a:pPr marL="800100" lvl="1" indent="-342900">
              <a:buSzPct val="90000"/>
              <a:buFont typeface="Arial" panose="020B0604020202020204" pitchFamily="34" charset="0"/>
              <a:buAutoNum type="arabicParenR"/>
            </a:pPr>
            <a:r>
              <a:rPr lang="de-DE" sz="1800" b="0" smtClean="0">
                <a:ea typeface="ＭＳ Ｐゴシック" panose="020B0600070205080204" pitchFamily="34" charset="-128"/>
              </a:rPr>
              <a:t>Älter: abhängig von der Konzentrationsfähigkeit des Kindes</a:t>
            </a:r>
          </a:p>
          <a:p>
            <a:pPr>
              <a:buSzPct val="100000"/>
              <a:buFont typeface="Wingdings" panose="05000000000000000000" pitchFamily="2" charset="2"/>
              <a:buChar char=""/>
            </a:pPr>
            <a:r>
              <a:rPr lang="de-DE" sz="1800" b="0" smtClean="0">
                <a:ea typeface="ＭＳ Ｐゴシック" panose="020B0600070205080204" pitchFamily="34" charset="-128"/>
              </a:rPr>
              <a:t>Achten Sie auf die </a:t>
            </a:r>
            <a:r>
              <a:rPr lang="de-DE" sz="1800" smtClean="0">
                <a:ea typeface="ＭＳ Ｐゴシック" panose="020B0600070205080204" pitchFamily="34" charset="-128"/>
              </a:rPr>
              <a:t>PEGI-Alterskennzeichnung</a:t>
            </a:r>
            <a:r>
              <a:rPr lang="de-DE" sz="1800" b="0" smtClean="0">
                <a:ea typeface="ＭＳ Ｐゴシック" panose="020B0600070205080204" pitchFamily="34" charset="-128"/>
              </a:rPr>
              <a:t>!</a:t>
            </a:r>
          </a:p>
          <a:p>
            <a:pPr>
              <a:buSzPct val="100000"/>
              <a:buFont typeface="Wingdings" panose="05000000000000000000" pitchFamily="2" charset="2"/>
              <a:buChar char=""/>
            </a:pPr>
            <a:r>
              <a:rPr lang="de-DE" sz="1800" b="0" smtClean="0">
                <a:ea typeface="ＭＳ Ｐゴシック" panose="020B0600070205080204" pitchFamily="34" charset="-128"/>
              </a:rPr>
              <a:t>Achtung auf mögl. Kostenfallen bei </a:t>
            </a:r>
            <a:r>
              <a:rPr lang="de-DE" sz="1800" smtClean="0">
                <a:ea typeface="ＭＳ Ｐゴシック" panose="020B0600070205080204" pitchFamily="34" charset="-128"/>
              </a:rPr>
              <a:t>Browserspielen</a:t>
            </a:r>
          </a:p>
          <a:p>
            <a:pPr>
              <a:buSzPct val="100000"/>
              <a:buFont typeface="Wingdings" panose="05000000000000000000" pitchFamily="2" charset="2"/>
              <a:buChar char=""/>
            </a:pPr>
            <a:r>
              <a:rPr lang="de-DE" sz="1800" b="0" smtClean="0">
                <a:ea typeface="ＭＳ Ｐゴシック" panose="020B0600070205080204" pitchFamily="34" charset="-128"/>
              </a:rPr>
              <a:t>Gute Computerspiele: </a:t>
            </a:r>
            <a:r>
              <a:rPr lang="de-DE" sz="1800" b="0" smtClean="0">
                <a:ea typeface="ＭＳ Ｐゴシック" panose="020B0600070205080204" pitchFamily="34" charset="-128"/>
                <a:hlinkClick r:id="rId4"/>
              </a:rPr>
              <a:t>www.bupp.at</a:t>
            </a:r>
            <a:endParaRPr lang="de-DE" sz="1800" b="0" smtClean="0">
              <a:ea typeface="ＭＳ Ｐゴシック" panose="020B0600070205080204" pitchFamily="34" charset="-128"/>
            </a:endParaRPr>
          </a:p>
        </p:txBody>
      </p:sp>
      <p:sp>
        <p:nvSpPr>
          <p:cNvPr id="14"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20484" name="Rectangle 1029"/>
          <p:cNvSpPr>
            <a:spLocks noChangeArrowheads="1"/>
          </p:cNvSpPr>
          <p:nvPr/>
        </p:nvSpPr>
        <p:spPr bwMode="auto">
          <a:xfrm>
            <a:off x="5167313" y="5022850"/>
            <a:ext cx="4095750" cy="1404938"/>
          </a:xfrm>
          <a:prstGeom prst="rect">
            <a:avLst/>
          </a:prstGeom>
          <a:solidFill>
            <a:srgbClr val="C0C0C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en-GB">
              <a:ea typeface="ＭＳ Ｐゴシック" panose="020B0600070205080204" pitchFamily="34" charset="-128"/>
            </a:endParaRPr>
          </a:p>
        </p:txBody>
      </p:sp>
      <p:sp>
        <p:nvSpPr>
          <p:cNvPr id="15" name="Rectangle 2"/>
          <p:cNvSpPr txBox="1">
            <a:spLocks noChangeArrowheads="1"/>
          </p:cNvSpPr>
          <p:nvPr/>
        </p:nvSpPr>
        <p:spPr bwMode="auto">
          <a:xfrm>
            <a:off x="0" y="625475"/>
            <a:ext cx="4533900" cy="639763"/>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Computer-/Konsolenspiele</a:t>
            </a:r>
          </a:p>
        </p:txBody>
      </p:sp>
      <p:pic>
        <p:nvPicPr>
          <p:cNvPr id="20487" name="Grafik 15" descr="pegi alter.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219700" y="5219700"/>
            <a:ext cx="253523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Grafik 16" descr="pegi.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5219700" y="5916613"/>
            <a:ext cx="394811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AutoShape 13"/>
          <p:cNvSpPr>
            <a:spLocks noChangeArrowheads="1"/>
          </p:cNvSpPr>
          <p:nvPr/>
        </p:nvSpPr>
        <p:spPr bwMode="auto">
          <a:xfrm>
            <a:off x="7467600" y="4287838"/>
            <a:ext cx="1676400" cy="596900"/>
          </a:xfrm>
          <a:prstGeom prst="wedgeRoundRectCallout">
            <a:avLst>
              <a:gd name="adj1" fmla="val 6111"/>
              <a:gd name="adj2" fmla="val 197213"/>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www.pegi.info</a:t>
            </a: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sp>
        <p:nvSpPr>
          <p:cNvPr id="5" name="Rechteck 4"/>
          <p:cNvSpPr/>
          <p:nvPr/>
        </p:nvSpPr>
        <p:spPr>
          <a:xfrm>
            <a:off x="0" y="633413"/>
            <a:ext cx="4030663" cy="430212"/>
          </a:xfrm>
          <a:prstGeom prst="rect">
            <a:avLst/>
          </a:prstGeom>
        </p:spPr>
        <p:txBody>
          <a:bodyPr wrap="none">
            <a:spAutoFit/>
          </a:bodyPr>
          <a:lstStyle/>
          <a:p>
            <a:pPr eaLnBrk="0" hangingPunct="0">
              <a:defRPr/>
            </a:pPr>
            <a:r>
              <a:rPr lang="de-DE" sz="2200" b="1" kern="0" dirty="0">
                <a:solidFill>
                  <a:schemeClr val="bg1"/>
                </a:solidFill>
                <a:latin typeface="+mj-lt"/>
                <a:ea typeface="ＭＳ Ｐゴシック" charset="-128"/>
              </a:rPr>
              <a:t>Spiele-</a:t>
            </a:r>
            <a:r>
              <a:rPr lang="de-DE" sz="2200" b="1" kern="0" dirty="0" err="1">
                <a:solidFill>
                  <a:schemeClr val="bg1"/>
                </a:solidFill>
                <a:latin typeface="+mj-lt"/>
                <a:ea typeface="ＭＳ Ｐゴシック" charset="-128"/>
              </a:rPr>
              <a:t>Apps</a:t>
            </a:r>
            <a:r>
              <a:rPr lang="de-DE" sz="2200" b="1" kern="0" dirty="0">
                <a:solidFill>
                  <a:schemeClr val="bg1"/>
                </a:solidFill>
                <a:latin typeface="+mj-lt"/>
                <a:ea typeface="ＭＳ Ｐゴシック" charset="-128"/>
              </a:rPr>
              <a:t> am Smartphone</a:t>
            </a:r>
          </a:p>
        </p:txBody>
      </p:sp>
      <p:sp>
        <p:nvSpPr>
          <p:cNvPr id="21508" name="Rectangle 1028"/>
          <p:cNvSpPr txBox="1">
            <a:spLocks noChangeArrowheads="1"/>
          </p:cNvSpPr>
          <p:nvPr/>
        </p:nvSpPr>
        <p:spPr bwMode="auto">
          <a:xfrm>
            <a:off x="161925" y="1914525"/>
            <a:ext cx="509111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spcBef>
                <a:spcPct val="20000"/>
              </a:spcBef>
              <a:buClr>
                <a:schemeClr val="accent2"/>
              </a:buClr>
              <a:buSzPct val="100000"/>
              <a:buFont typeface="Wingdings" panose="05000000000000000000" pitchFamily="2" charset="2"/>
              <a:buChar char=""/>
            </a:pPr>
            <a:r>
              <a:rPr lang="de-DE" sz="1800" dirty="0">
                <a:solidFill>
                  <a:srgbClr val="4D4D4D"/>
                </a:solidFill>
                <a:latin typeface="Arial" panose="020B0604020202020204" pitchFamily="34" charset="0"/>
                <a:ea typeface="ＭＳ Ｐゴシック" panose="020B0600070205080204" pitchFamily="34" charset="-128"/>
              </a:rPr>
              <a:t>Gut geeignet für Kinder und Jugendliche: </a:t>
            </a:r>
            <a:r>
              <a:rPr lang="de-DE" sz="1800" b="1" dirty="0" err="1">
                <a:solidFill>
                  <a:srgbClr val="4D4D4D"/>
                </a:solidFill>
                <a:latin typeface="Arial" panose="020B0604020202020204" pitchFamily="34" charset="0"/>
                <a:ea typeface="ＭＳ Ｐゴシック" panose="020B0600070205080204" pitchFamily="34" charset="-128"/>
              </a:rPr>
              <a:t>Quizzes</a:t>
            </a:r>
            <a:r>
              <a:rPr lang="de-DE" sz="1800" b="1" dirty="0">
                <a:solidFill>
                  <a:srgbClr val="4D4D4D"/>
                </a:solidFill>
                <a:latin typeface="Arial" panose="020B0604020202020204" pitchFamily="34" charset="0"/>
                <a:ea typeface="ＭＳ Ｐゴシック" panose="020B0600070205080204" pitchFamily="34" charset="-128"/>
              </a:rPr>
              <a:t>, Gehirn-Training, Zeichenprogramme</a:t>
            </a:r>
          </a:p>
          <a:p>
            <a:pPr>
              <a:spcBef>
                <a:spcPct val="20000"/>
              </a:spcBef>
              <a:buClr>
                <a:schemeClr val="accent2"/>
              </a:buClr>
              <a:buSzPct val="100000"/>
              <a:buFont typeface="Wingdings" panose="05000000000000000000" pitchFamily="2" charset="2"/>
              <a:buChar char=""/>
            </a:pPr>
            <a:r>
              <a:rPr lang="de-DE" sz="1800" b="1" dirty="0">
                <a:solidFill>
                  <a:srgbClr val="4D4D4D"/>
                </a:solidFill>
                <a:latin typeface="Arial" panose="020B0604020202020204" pitchFamily="34" charset="0"/>
                <a:ea typeface="ＭＳ Ｐゴシック" panose="020B0600070205080204" pitchFamily="34" charset="-128"/>
              </a:rPr>
              <a:t>Testen</a:t>
            </a:r>
            <a:r>
              <a:rPr lang="de-DE" sz="1800" dirty="0">
                <a:solidFill>
                  <a:srgbClr val="4D4D4D"/>
                </a:solidFill>
                <a:latin typeface="Arial" panose="020B0604020202020204" pitchFamily="34" charset="0"/>
                <a:ea typeface="ＭＳ Ｐゴシック" panose="020B0600070205080204" pitchFamily="34" charset="-128"/>
              </a:rPr>
              <a:t> Sie die Apps zunächst </a:t>
            </a:r>
            <a:r>
              <a:rPr lang="de-DE" sz="1800" b="1" dirty="0">
                <a:solidFill>
                  <a:srgbClr val="4D4D4D"/>
                </a:solidFill>
                <a:latin typeface="Arial" panose="020B0604020202020204" pitchFamily="34" charset="0"/>
                <a:ea typeface="ＭＳ Ｐゴシック" panose="020B0600070205080204" pitchFamily="34" charset="-128"/>
              </a:rPr>
              <a:t>selbst</a:t>
            </a:r>
            <a:r>
              <a:rPr lang="de-DE" sz="1800" dirty="0">
                <a:solidFill>
                  <a:srgbClr val="4D4D4D"/>
                </a:solidFill>
                <a:latin typeface="Arial" panose="020B0604020202020204" pitchFamily="34" charset="0"/>
                <a:ea typeface="ＭＳ Ｐゴシック" panose="020B0600070205080204" pitchFamily="34" charset="-128"/>
              </a:rPr>
              <a:t>!</a:t>
            </a:r>
          </a:p>
          <a:p>
            <a:pPr>
              <a:spcBef>
                <a:spcPct val="20000"/>
              </a:spcBef>
              <a:buClr>
                <a:schemeClr val="accent2"/>
              </a:buClr>
              <a:buSzPct val="100000"/>
              <a:buFont typeface="Wingdings" panose="05000000000000000000" pitchFamily="2" charset="2"/>
              <a:buChar char=""/>
            </a:pPr>
            <a:r>
              <a:rPr lang="de-DE" sz="1800" b="1" dirty="0">
                <a:solidFill>
                  <a:srgbClr val="4D4D4D"/>
                </a:solidFill>
                <a:latin typeface="Arial" panose="020B0604020202020204" pitchFamily="34" charset="0"/>
                <a:ea typeface="ＭＳ Ｐゴシック" panose="020B0600070205080204" pitchFamily="34" charset="-128"/>
              </a:rPr>
              <a:t>In-App-Käufe</a:t>
            </a:r>
            <a:r>
              <a:rPr lang="de-DE" sz="1800" dirty="0">
                <a:solidFill>
                  <a:srgbClr val="4D4D4D"/>
                </a:solidFill>
                <a:latin typeface="Arial" panose="020B0604020202020204" pitchFamily="34" charset="0"/>
                <a:ea typeface="ＭＳ Ｐゴシック" panose="020B0600070205080204" pitchFamily="34" charset="-128"/>
              </a:rPr>
              <a:t> deaktivieren</a:t>
            </a:r>
          </a:p>
          <a:p>
            <a:pPr>
              <a:spcBef>
                <a:spcPct val="20000"/>
              </a:spcBef>
              <a:buClr>
                <a:schemeClr val="accent2"/>
              </a:buClr>
              <a:buSzPct val="100000"/>
              <a:buFont typeface="Wingdings" panose="05000000000000000000" pitchFamily="2" charset="2"/>
              <a:buChar char=""/>
            </a:pPr>
            <a:r>
              <a:rPr lang="de-DE" sz="1800" dirty="0">
                <a:solidFill>
                  <a:srgbClr val="4D4D4D"/>
                </a:solidFill>
                <a:latin typeface="Arial" panose="020B0604020202020204" pitchFamily="34" charset="0"/>
                <a:ea typeface="ＭＳ Ｐゴシック" panose="020B0600070205080204" pitchFamily="34" charset="-128"/>
              </a:rPr>
              <a:t>Auf </a:t>
            </a:r>
            <a:r>
              <a:rPr lang="de-DE" sz="1800" b="1" dirty="0">
                <a:solidFill>
                  <a:srgbClr val="4D4D4D"/>
                </a:solidFill>
                <a:latin typeface="Arial" panose="020B0604020202020204" pitchFamily="34" charset="0"/>
                <a:ea typeface="ＭＳ Ｐゴシック" panose="020B0600070205080204" pitchFamily="34" charset="-128"/>
              </a:rPr>
              <a:t>kostenloses WLAN </a:t>
            </a:r>
            <a:r>
              <a:rPr lang="de-DE" sz="1800" dirty="0">
                <a:solidFill>
                  <a:srgbClr val="4D4D4D"/>
                </a:solidFill>
                <a:latin typeface="Arial" panose="020B0604020202020204" pitchFamily="34" charset="0"/>
                <a:ea typeface="ＭＳ Ｐゴシック" panose="020B0600070205080204" pitchFamily="34" charset="-128"/>
              </a:rPr>
              <a:t>bzw. </a:t>
            </a:r>
            <a:r>
              <a:rPr lang="de-DE" sz="1800" b="1" dirty="0">
                <a:solidFill>
                  <a:srgbClr val="4D4D4D"/>
                </a:solidFill>
                <a:latin typeface="Arial" panose="020B0604020202020204" pitchFamily="34" charset="0"/>
                <a:ea typeface="ＭＳ Ｐゴシック" panose="020B0600070205080204" pitchFamily="34" charset="-128"/>
              </a:rPr>
              <a:t>Daten-Flatrate</a:t>
            </a:r>
            <a:r>
              <a:rPr lang="de-DE" sz="1800" dirty="0">
                <a:solidFill>
                  <a:srgbClr val="4D4D4D"/>
                </a:solidFill>
                <a:latin typeface="Arial" panose="020B0604020202020204" pitchFamily="34" charset="0"/>
                <a:ea typeface="ＭＳ Ｐゴシック" panose="020B0600070205080204" pitchFamily="34" charset="-128"/>
              </a:rPr>
              <a:t> achten, sonst kann es teuer werden</a:t>
            </a:r>
          </a:p>
          <a:p>
            <a:pPr>
              <a:spcBef>
                <a:spcPct val="20000"/>
              </a:spcBef>
              <a:buClr>
                <a:schemeClr val="accent2"/>
              </a:buClr>
              <a:buSzPct val="100000"/>
              <a:buFont typeface="Wingdings" panose="05000000000000000000" pitchFamily="2" charset="2"/>
              <a:buChar char=""/>
            </a:pPr>
            <a:r>
              <a:rPr lang="de-DE" sz="1800" dirty="0">
                <a:solidFill>
                  <a:srgbClr val="4D4D4D"/>
                </a:solidFill>
                <a:latin typeface="Arial" panose="020B0604020202020204" pitchFamily="34" charset="0"/>
                <a:ea typeface="ＭＳ Ｐゴシック" panose="020B0600070205080204" pitchFamily="34" charset="-128"/>
              </a:rPr>
              <a:t>Beim erstmaligen Laden </a:t>
            </a:r>
            <a:r>
              <a:rPr lang="de-DE" sz="1800" b="1" dirty="0">
                <a:solidFill>
                  <a:srgbClr val="4D4D4D"/>
                </a:solidFill>
                <a:latin typeface="Arial" panose="020B0604020202020204" pitchFamily="34" charset="0"/>
                <a:ea typeface="ＭＳ Ｐゴシック" panose="020B0600070205080204" pitchFamily="34" charset="-128"/>
              </a:rPr>
              <a:t>Einstellungen </a:t>
            </a:r>
            <a:r>
              <a:rPr lang="de-DE" sz="1800" dirty="0">
                <a:solidFill>
                  <a:srgbClr val="4D4D4D"/>
                </a:solidFill>
                <a:latin typeface="Arial" panose="020B0604020202020204" pitchFamily="34" charset="0"/>
                <a:ea typeface="ＭＳ Ｐゴシック" panose="020B0600070205080204" pitchFamily="34" charset="-128"/>
              </a:rPr>
              <a:t>vornehmen (Apps können auch persönliche Daten übertragen)</a:t>
            </a:r>
          </a:p>
          <a:p>
            <a:pPr>
              <a:spcBef>
                <a:spcPct val="20000"/>
              </a:spcBef>
              <a:buClr>
                <a:schemeClr val="accent2"/>
              </a:buClr>
              <a:buSzPct val="100000"/>
              <a:buFont typeface="Wingdings" panose="05000000000000000000" pitchFamily="2" charset="2"/>
              <a:buChar char=""/>
            </a:pPr>
            <a:r>
              <a:rPr lang="de-DE" sz="1800" dirty="0">
                <a:solidFill>
                  <a:srgbClr val="4D4D4D"/>
                </a:solidFill>
                <a:latin typeface="Arial" panose="020B0604020202020204" pitchFamily="34" charset="0"/>
                <a:ea typeface="ＭＳ Ｐゴシック" panose="020B0600070205080204" pitchFamily="34" charset="-128"/>
              </a:rPr>
              <a:t>Apps regelmäßig </a:t>
            </a:r>
            <a:r>
              <a:rPr lang="de-DE" sz="1800" b="1" dirty="0">
                <a:solidFill>
                  <a:srgbClr val="4D4D4D"/>
                </a:solidFill>
                <a:latin typeface="Arial" panose="020B0604020202020204" pitchFamily="34" charset="0"/>
                <a:ea typeface="ＭＳ Ｐゴシック" panose="020B0600070205080204" pitchFamily="34" charset="-128"/>
              </a:rPr>
              <a:t>ausmisten</a:t>
            </a:r>
            <a:r>
              <a:rPr lang="de-DE" sz="1800" dirty="0">
                <a:solidFill>
                  <a:srgbClr val="4D4D4D"/>
                </a:solidFill>
                <a:latin typeface="Arial" panose="020B0604020202020204" pitchFamily="34" charset="0"/>
                <a:ea typeface="ＭＳ Ｐゴシック" panose="020B0600070205080204" pitchFamily="34" charset="-128"/>
              </a:rPr>
              <a:t>!</a:t>
            </a:r>
          </a:p>
          <a:p>
            <a:pPr>
              <a:spcBef>
                <a:spcPct val="20000"/>
              </a:spcBef>
              <a:buClr>
                <a:schemeClr val="accent2"/>
              </a:buClr>
              <a:buSzPct val="100000"/>
              <a:buFont typeface="Wingdings" panose="05000000000000000000" pitchFamily="2" charset="2"/>
              <a:buChar char=""/>
            </a:pPr>
            <a:endParaRPr lang="de-DE" sz="1800" dirty="0">
              <a:solidFill>
                <a:srgbClr val="4D4D4D"/>
              </a:solidFill>
              <a:latin typeface="Arial" panose="020B0604020202020204" pitchFamily="34" charset="0"/>
              <a:ea typeface="ＭＳ Ｐゴシック" panose="020B0600070205080204" pitchFamily="34" charset="-128"/>
            </a:endParaRPr>
          </a:p>
        </p:txBody>
      </p:sp>
      <p:sp>
        <p:nvSpPr>
          <p:cNvPr id="21509" name="Textfeld 10"/>
          <p:cNvSpPr txBox="1">
            <a:spLocks noChangeArrowheads="1"/>
          </p:cNvSpPr>
          <p:nvPr/>
        </p:nvSpPr>
        <p:spPr bwMode="auto">
          <a:xfrm>
            <a:off x="385763" y="5646738"/>
            <a:ext cx="7521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AT" sz="1800" b="1">
                <a:solidFill>
                  <a:srgbClr val="FFA04E"/>
                </a:solidFill>
                <a:latin typeface="Arial" panose="020B0604020202020204" pitchFamily="34" charset="0"/>
                <a:ea typeface="ＭＳ Ｐゴシック" panose="020B0600070205080204" pitchFamily="34" charset="-128"/>
              </a:rPr>
              <a:t>Viele Spiele am Computer und Smartphone fördern die </a:t>
            </a:r>
          </a:p>
          <a:p>
            <a:pPr algn="ctr" eaLnBrk="1" hangingPunct="1"/>
            <a:r>
              <a:rPr lang="de-AT" sz="1800" b="1">
                <a:solidFill>
                  <a:srgbClr val="FFA04E"/>
                </a:solidFill>
                <a:latin typeface="Arial" panose="020B0604020202020204" pitchFamily="34" charset="0"/>
                <a:ea typeface="ＭＳ Ｐゴシック" panose="020B0600070205080204" pitchFamily="34" charset="-128"/>
              </a:rPr>
              <a:t>Gehirn-Hand-Koordination.</a:t>
            </a:r>
          </a:p>
        </p:txBody>
      </p:sp>
      <p:pic>
        <p:nvPicPr>
          <p:cNvPr id="21510" name="Picture 7" descr="C:\Users\marina\Desktop\LGEPR_flick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99063" y="1836738"/>
            <a:ext cx="3817937"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feld 8"/>
          <p:cNvSpPr txBox="1">
            <a:spLocks noChangeArrowheads="1"/>
          </p:cNvSpPr>
          <p:nvPr/>
        </p:nvSpPr>
        <p:spPr bwMode="auto">
          <a:xfrm>
            <a:off x="7272338" y="4706938"/>
            <a:ext cx="18716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de-AT" sz="1000">
                <a:latin typeface="Arial" panose="020B0604020202020204" pitchFamily="34" charset="0"/>
              </a:rPr>
              <a:t>Cc by  LGEPR/flickr.com</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Untertitel 2"/>
          <p:cNvSpPr>
            <a:spLocks noGrp="1"/>
          </p:cNvSpPr>
          <p:nvPr>
            <p:ph type="subTitle" idx="1"/>
          </p:nvPr>
        </p:nvSpPr>
        <p:spPr>
          <a:xfrm>
            <a:off x="142875" y="1927225"/>
            <a:ext cx="4465638" cy="3379788"/>
          </a:xfrm>
        </p:spPr>
        <p:txBody>
          <a:bodyPr/>
          <a:lstStyle/>
          <a:p>
            <a:pPr marL="342900" lvl="1" indent="-342900">
              <a:lnSpc>
                <a:spcPct val="125000"/>
              </a:lnSpc>
              <a:spcBef>
                <a:spcPts val="1800"/>
              </a:spcBef>
              <a:buClr>
                <a:srgbClr val="FF6600"/>
              </a:buClr>
              <a:buSzPct val="100000"/>
              <a:buFont typeface="Wingdings" panose="05000000000000000000" pitchFamily="2" charset="2"/>
              <a:buChar char="ì"/>
            </a:pPr>
            <a:r>
              <a:rPr lang="de-DE" sz="1800" smtClean="0">
                <a:ea typeface="ＭＳ Ｐゴシック" panose="020B0600070205080204" pitchFamily="34" charset="-128"/>
                <a:cs typeface="Arial" panose="020B0604020202020204" pitchFamily="34" charset="0"/>
              </a:rPr>
              <a:t>Passwortschutz</a:t>
            </a:r>
            <a:r>
              <a:rPr lang="de-DE" sz="1800" b="0" smtClean="0">
                <a:ea typeface="ＭＳ Ｐゴシック" panose="020B0600070205080204" pitchFamily="34" charset="-128"/>
                <a:cs typeface="Arial" panose="020B0604020202020204" pitchFamily="34" charset="0"/>
              </a:rPr>
              <a:t> aktivieren</a:t>
            </a:r>
          </a:p>
          <a:p>
            <a:pPr marL="342900" lvl="1" indent="-342900">
              <a:lnSpc>
                <a:spcPct val="125000"/>
              </a:lnSpc>
              <a:spcBef>
                <a:spcPts val="1800"/>
              </a:spcBef>
              <a:buClr>
                <a:srgbClr val="FF6600"/>
              </a:buClr>
              <a:buSzPct val="100000"/>
              <a:buFont typeface="Wingdings" panose="05000000000000000000" pitchFamily="2" charset="2"/>
              <a:buChar char="ì"/>
            </a:pPr>
            <a:r>
              <a:rPr lang="de-DE" sz="1800" smtClean="0">
                <a:ea typeface="ＭＳ Ｐゴシック" panose="020B0600070205080204" pitchFamily="34" charset="-128"/>
                <a:cs typeface="Arial" panose="020B0604020202020204" pitchFamily="34" charset="0"/>
              </a:rPr>
              <a:t>Kostenfallen</a:t>
            </a:r>
            <a:r>
              <a:rPr lang="de-DE" sz="1800" b="0" smtClean="0">
                <a:ea typeface="ＭＳ Ｐゴシック" panose="020B0600070205080204" pitchFamily="34" charset="-128"/>
                <a:cs typeface="Arial" panose="020B0604020202020204" pitchFamily="34" charset="0"/>
              </a:rPr>
              <a:t>: In-App-Käufe und Datentarife</a:t>
            </a:r>
            <a:endParaRPr lang="de-DE" sz="1800" smtClean="0">
              <a:ea typeface="ＭＳ Ｐゴシック" panose="020B0600070205080204" pitchFamily="34" charset="-128"/>
              <a:cs typeface="Arial" panose="020B0604020202020204" pitchFamily="34" charset="0"/>
            </a:endParaRPr>
          </a:p>
          <a:p>
            <a:pPr marL="342900" lvl="1" indent="-342900">
              <a:lnSpc>
                <a:spcPct val="125000"/>
              </a:lnSpc>
              <a:spcBef>
                <a:spcPts val="1800"/>
              </a:spcBef>
              <a:buClr>
                <a:srgbClr val="FF6600"/>
              </a:buClr>
              <a:buSzPct val="100000"/>
              <a:buFont typeface="Wingdings" panose="05000000000000000000" pitchFamily="2" charset="2"/>
              <a:buChar char="ì"/>
            </a:pPr>
            <a:r>
              <a:rPr lang="de-DE" sz="1800" b="0" smtClean="0">
                <a:ea typeface="ＭＳ Ｐゴシック" panose="020B0600070205080204" pitchFamily="34" charset="-128"/>
                <a:cs typeface="Arial" panose="020B0604020202020204" pitchFamily="34" charset="0"/>
              </a:rPr>
              <a:t>Zugriffsmöglichkeit der </a:t>
            </a:r>
            <a:r>
              <a:rPr lang="de-DE" sz="1800" smtClean="0">
                <a:ea typeface="ＭＳ Ｐゴシック" panose="020B0600070205080204" pitchFamily="34" charset="-128"/>
                <a:cs typeface="Arial" panose="020B0604020202020204" pitchFamily="34" charset="0"/>
              </a:rPr>
              <a:t>Apps </a:t>
            </a:r>
            <a:r>
              <a:rPr lang="de-DE" sz="1800" b="0" smtClean="0">
                <a:ea typeface="ＭＳ Ｐゴシック" panose="020B0600070205080204" pitchFamily="34" charset="-128"/>
                <a:cs typeface="Arial" panose="020B0604020202020204" pitchFamily="34" charset="0"/>
              </a:rPr>
              <a:t>auf</a:t>
            </a:r>
            <a:r>
              <a:rPr lang="de-DE" sz="1800" smtClean="0">
                <a:ea typeface="ＭＳ Ｐゴシック" panose="020B0600070205080204" pitchFamily="34" charset="-128"/>
                <a:cs typeface="Arial" panose="020B0604020202020204" pitchFamily="34" charset="0"/>
              </a:rPr>
              <a:t> persönliche Daten</a:t>
            </a:r>
            <a:r>
              <a:rPr lang="de-DE" sz="1800" b="0" smtClean="0">
                <a:ea typeface="ＭＳ Ｐゴシック" panose="020B0600070205080204" pitchFamily="34" charset="-128"/>
                <a:cs typeface="Arial" panose="020B0604020202020204" pitchFamily="34" charset="0"/>
              </a:rPr>
              <a:t> einschränken</a:t>
            </a:r>
          </a:p>
          <a:p>
            <a:pPr marL="342900" lvl="1" indent="-342900">
              <a:lnSpc>
                <a:spcPct val="125000"/>
              </a:lnSpc>
              <a:spcBef>
                <a:spcPts val="1800"/>
              </a:spcBef>
              <a:buClr>
                <a:srgbClr val="FF6600"/>
              </a:buClr>
              <a:buSzPct val="100000"/>
              <a:buFont typeface="Wingdings" panose="05000000000000000000" pitchFamily="2" charset="2"/>
              <a:buChar char="ì"/>
            </a:pPr>
            <a:r>
              <a:rPr lang="de-DE" sz="1800" b="0" smtClean="0">
                <a:ea typeface="ＭＳ Ｐゴシック" panose="020B0600070205080204" pitchFamily="34" charset="-128"/>
                <a:cs typeface="Arial" panose="020B0604020202020204" pitchFamily="34" charset="0"/>
              </a:rPr>
              <a:t>Bei Verlust: Smartphone </a:t>
            </a:r>
            <a:r>
              <a:rPr lang="de-DE" sz="1800" smtClean="0">
                <a:ea typeface="ＭＳ Ｐゴシック" panose="020B0600070205080204" pitchFamily="34" charset="-128"/>
                <a:cs typeface="Arial" panose="020B0604020202020204" pitchFamily="34" charset="0"/>
              </a:rPr>
              <a:t>orten</a:t>
            </a:r>
            <a:r>
              <a:rPr lang="de-DE" sz="1800" b="0" smtClean="0">
                <a:ea typeface="ＭＳ Ｐゴシック" panose="020B0600070205080204" pitchFamily="34" charset="-128"/>
                <a:cs typeface="Arial" panose="020B0604020202020204" pitchFamily="34" charset="0"/>
              </a:rPr>
              <a:t> und </a:t>
            </a:r>
            <a:r>
              <a:rPr lang="de-DE" sz="1800" smtClean="0">
                <a:ea typeface="ＭＳ Ｐゴシック" panose="020B0600070205080204" pitchFamily="34" charset="-128"/>
                <a:cs typeface="Arial" panose="020B0604020202020204" pitchFamily="34" charset="0"/>
              </a:rPr>
              <a:t>sperren</a:t>
            </a:r>
          </a:p>
          <a:p>
            <a:pPr marL="342900" lvl="1" indent="-342900">
              <a:lnSpc>
                <a:spcPct val="125000"/>
              </a:lnSpc>
              <a:spcBef>
                <a:spcPts val="1800"/>
              </a:spcBef>
              <a:buClr>
                <a:srgbClr val="FF6600"/>
              </a:buClr>
              <a:buSzPct val="100000"/>
              <a:buFont typeface="Wingdings 2" panose="05020102010507070707" pitchFamily="18" charset="2"/>
              <a:buNone/>
            </a:pPr>
            <a:endParaRPr lang="de-DE" sz="2000" smtClean="0">
              <a:ea typeface="ＭＳ Ｐゴシック" panose="020B0600070205080204" pitchFamily="34" charset="-128"/>
              <a:cs typeface="Arial" panose="020B0604020202020204" pitchFamily="34" charset="0"/>
            </a:endParaRPr>
          </a:p>
          <a:p>
            <a:endParaRPr lang="de-AT" smtClean="0">
              <a:ea typeface="ＭＳ Ｐゴシック" panose="020B0600070205080204" pitchFamily="34" charset="-128"/>
            </a:endParaRPr>
          </a:p>
        </p:txBody>
      </p:sp>
      <p:sp>
        <p:nvSpPr>
          <p:cNvPr id="22531"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sp>
        <p:nvSpPr>
          <p:cNvPr id="5" name="Rechteck 4"/>
          <p:cNvSpPr/>
          <p:nvPr/>
        </p:nvSpPr>
        <p:spPr>
          <a:xfrm>
            <a:off x="0" y="617538"/>
            <a:ext cx="6396038" cy="430212"/>
          </a:xfrm>
          <a:prstGeom prst="rect">
            <a:avLst/>
          </a:prstGeom>
        </p:spPr>
        <p:txBody>
          <a:bodyPr>
            <a:spAutoFit/>
          </a:bodyPr>
          <a:lstStyle/>
          <a:p>
            <a:pPr eaLnBrk="0" hangingPunct="0">
              <a:defRPr/>
            </a:pPr>
            <a:r>
              <a:rPr lang="de-DE" sz="2200" b="1" kern="0" dirty="0">
                <a:solidFill>
                  <a:schemeClr val="bg1"/>
                </a:solidFill>
                <a:latin typeface="+mj-lt"/>
                <a:ea typeface="ＭＳ Ｐゴシック" charset="-128"/>
              </a:rPr>
              <a:t>Sicherheit am Smartphone</a:t>
            </a:r>
          </a:p>
        </p:txBody>
      </p:sp>
      <p:pic>
        <p:nvPicPr>
          <p:cNvPr id="22533" name="Picture 7" descr="C:\Users\marina\Desktop\pictureYouth_flickr.com.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81525" y="1773238"/>
            <a:ext cx="43021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subTitle" idx="1"/>
          </p:nvPr>
        </p:nvSpPr>
        <p:spPr>
          <a:xfrm>
            <a:off x="217488" y="1906588"/>
            <a:ext cx="5638800" cy="4425950"/>
          </a:xfrm>
        </p:spPr>
        <p:txBody>
          <a:bodyPr/>
          <a:lstStyle/>
          <a:p>
            <a:pPr eaLnBrk="1" hangingPunct="1">
              <a:lnSpc>
                <a:spcPct val="150000"/>
              </a:lnSpc>
              <a:buSzPct val="90000"/>
              <a:buFont typeface="Wingdings" panose="05000000000000000000" pitchFamily="2" charset="2"/>
              <a:buChar char="ì"/>
            </a:pPr>
            <a:r>
              <a:rPr lang="de-DE" sz="1800" smtClean="0">
                <a:ea typeface="ＭＳ Ｐゴシック" panose="020B0600070205080204" pitchFamily="34" charset="-128"/>
              </a:rPr>
              <a:t>Anti-Viren-Programm </a:t>
            </a:r>
            <a:r>
              <a:rPr lang="de-DE" sz="1800" b="0" smtClean="0">
                <a:ea typeface="ＭＳ Ｐゴシック" panose="020B0600070205080204" pitchFamily="34" charset="-128"/>
              </a:rPr>
              <a:t>und</a:t>
            </a:r>
            <a:r>
              <a:rPr lang="de-DE" sz="1800" smtClean="0">
                <a:ea typeface="ＭＳ Ｐゴシック" panose="020B0600070205080204" pitchFamily="34" charset="-128"/>
              </a:rPr>
              <a:t> Firewall </a:t>
            </a:r>
            <a:r>
              <a:rPr lang="de-DE" sz="1800" b="0" smtClean="0">
                <a:ea typeface="ＭＳ Ｐゴシック" panose="020B0600070205080204" pitchFamily="34" charset="-128"/>
              </a:rPr>
              <a:t>installieren und automatisch updaten</a:t>
            </a:r>
          </a:p>
          <a:p>
            <a:pPr eaLnBrk="1" hangingPunct="1">
              <a:lnSpc>
                <a:spcPct val="150000"/>
              </a:lnSpc>
              <a:buSzPct val="90000"/>
              <a:buFont typeface="Wingdings" panose="05000000000000000000" pitchFamily="2" charset="2"/>
              <a:buChar char="ì"/>
            </a:pPr>
            <a:r>
              <a:rPr lang="de-DE" sz="1800" smtClean="0">
                <a:ea typeface="ＭＳ Ｐゴシック" panose="020B0600070205080204" pitchFamily="34" charset="-128"/>
              </a:rPr>
              <a:t>WLAN-Verbindung</a:t>
            </a:r>
            <a:r>
              <a:rPr lang="de-DE" sz="1800" b="0" smtClean="0">
                <a:ea typeface="ＭＳ Ｐゴシック" panose="020B0600070205080204" pitchFamily="34" charset="-128"/>
              </a:rPr>
              <a:t> verschlüsseln</a:t>
            </a:r>
          </a:p>
          <a:p>
            <a:pPr eaLnBrk="1" hangingPunct="1">
              <a:lnSpc>
                <a:spcPct val="150000"/>
              </a:lnSpc>
              <a:buSzPct val="90000"/>
              <a:buFont typeface="Wingdings" panose="05000000000000000000" pitchFamily="2" charset="2"/>
              <a:buChar char="ì"/>
            </a:pPr>
            <a:r>
              <a:rPr lang="de-DE" sz="1800" smtClean="0">
                <a:ea typeface="ＭＳ Ｐゴシック" panose="020B0600070205080204" pitchFamily="34" charset="-128"/>
              </a:rPr>
              <a:t>Nur wenige persönliche Daten </a:t>
            </a:r>
            <a:r>
              <a:rPr lang="de-DE" sz="1800" b="0" smtClean="0">
                <a:ea typeface="ＭＳ Ｐゴシック" panose="020B0600070205080204" pitchFamily="34" charset="-128"/>
              </a:rPr>
              <a:t>im  Internet bekannt geben</a:t>
            </a:r>
          </a:p>
          <a:p>
            <a:pPr eaLnBrk="1" hangingPunct="1">
              <a:lnSpc>
                <a:spcPct val="150000"/>
              </a:lnSpc>
              <a:buSzPct val="90000"/>
              <a:buFont typeface="Wingdings" panose="05000000000000000000" pitchFamily="2" charset="2"/>
              <a:buChar char="ì"/>
            </a:pPr>
            <a:r>
              <a:rPr lang="de-DE" sz="1800" smtClean="0">
                <a:ea typeface="ＭＳ Ｐゴシック" panose="020B0600070205080204" pitchFamily="34" charset="-128"/>
              </a:rPr>
              <a:t>Sichere Passwörter </a:t>
            </a:r>
            <a:r>
              <a:rPr lang="de-DE" sz="1800" b="0" smtClean="0">
                <a:ea typeface="ＭＳ Ｐゴシック" panose="020B0600070205080204" pitchFamily="34" charset="-128"/>
              </a:rPr>
              <a:t>verwenden</a:t>
            </a:r>
          </a:p>
          <a:p>
            <a:pPr eaLnBrk="1" hangingPunct="1">
              <a:lnSpc>
                <a:spcPct val="150000"/>
              </a:lnSpc>
              <a:buSzPct val="90000"/>
              <a:buFont typeface="Wingdings" panose="05000000000000000000" pitchFamily="2" charset="2"/>
              <a:buChar char="ì"/>
            </a:pPr>
            <a:r>
              <a:rPr lang="de-DE" sz="1800" b="0" smtClean="0">
                <a:ea typeface="ＭＳ Ｐゴシック" panose="020B0600070205080204" pitchFamily="34" charset="-128"/>
              </a:rPr>
              <a:t>Passwörter w.m. </a:t>
            </a:r>
            <a:r>
              <a:rPr lang="de-DE" sz="1800" smtClean="0">
                <a:ea typeface="ＭＳ Ｐゴシック" panose="020B0600070205080204" pitchFamily="34" charset="-128"/>
              </a:rPr>
              <a:t>merken</a:t>
            </a:r>
            <a:r>
              <a:rPr lang="de-DE" sz="1800" b="0" smtClean="0">
                <a:ea typeface="ＭＳ Ｐゴシック" panose="020B0600070205080204" pitchFamily="34" charset="-128"/>
              </a:rPr>
              <a:t>, nicht direkt am Computer oder Handy speichern</a:t>
            </a:r>
          </a:p>
          <a:p>
            <a:pPr eaLnBrk="1" hangingPunct="1">
              <a:lnSpc>
                <a:spcPct val="150000"/>
              </a:lnSpc>
              <a:buSzPct val="90000"/>
              <a:buFont typeface="Wingdings" panose="05000000000000000000" pitchFamily="2" charset="2"/>
              <a:buChar char="ì"/>
            </a:pPr>
            <a:r>
              <a:rPr lang="de-DE" sz="1800" b="0" smtClean="0">
                <a:ea typeface="ＭＳ Ｐゴシック" panose="020B0600070205080204" pitchFamily="34" charset="-128"/>
              </a:rPr>
              <a:t>Vorsicht bei </a:t>
            </a:r>
            <a:r>
              <a:rPr lang="de-DE" sz="1800" smtClean="0">
                <a:ea typeface="ＭＳ Ｐゴシック" panose="020B0600070205080204" pitchFamily="34" charset="-128"/>
              </a:rPr>
              <a:t>Phishing-Attacken</a:t>
            </a:r>
          </a:p>
          <a:p>
            <a:pPr eaLnBrk="1" hangingPunct="1">
              <a:lnSpc>
                <a:spcPct val="150000"/>
              </a:lnSpc>
              <a:buFont typeface="Wingdings 2" panose="05020102010507070707" pitchFamily="18" charset="2"/>
              <a:buNone/>
            </a:pPr>
            <a:endParaRPr lang="de-DE" sz="1800" b="0" smtClean="0">
              <a:ea typeface="ＭＳ Ｐゴシック" panose="020B0600070205080204" pitchFamily="34" charset="-128"/>
            </a:endParaRPr>
          </a:p>
        </p:txBody>
      </p:sp>
      <p:sp>
        <p:nvSpPr>
          <p:cNvPr id="6"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pic>
        <p:nvPicPr>
          <p:cNvPr id="23555" name="Picture 16" descr="C:\Dokumente und Einstellungen\Antje\Anwendungsdaten\Microsoft\Media Catalog\SaferInternet-Grafik4.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08700" y="1741488"/>
            <a:ext cx="3035300"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6" descr="schlos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69025" y="2270125"/>
            <a:ext cx="2913063"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Rectangle 2"/>
          <p:cNvSpPr txBox="1">
            <a:spLocks noChangeArrowheads="1"/>
          </p:cNvSpPr>
          <p:nvPr/>
        </p:nvSpPr>
        <p:spPr bwMode="auto">
          <a:xfrm>
            <a:off x="0" y="625475"/>
            <a:ext cx="45339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2200" b="1">
                <a:solidFill>
                  <a:schemeClr val="bg1"/>
                </a:solidFill>
                <a:latin typeface="Arial" panose="020B0604020202020204" pitchFamily="34" charset="0"/>
                <a:ea typeface="ＭＳ Ｐゴシック" panose="020B0600070205080204" pitchFamily="34" charset="-128"/>
              </a:rPr>
              <a:t>Persönliche Daten im Internet schützen</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Mädchen_trauri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38438" y="1752600"/>
            <a:ext cx="339725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hteck 8"/>
          <p:cNvSpPr>
            <a:spLocks noChangeArrowheads="1"/>
          </p:cNvSpPr>
          <p:nvPr/>
        </p:nvSpPr>
        <p:spPr bwMode="auto">
          <a:xfrm>
            <a:off x="6122988" y="1743075"/>
            <a:ext cx="3033712" cy="4926013"/>
          </a:xfrm>
          <a:prstGeom prst="rect">
            <a:avLst/>
          </a:prstGeom>
          <a:solidFill>
            <a:srgbClr val="ED6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de-AT">
              <a:ea typeface="ＭＳ Ｐゴシック" panose="020B0600070205080204" pitchFamily="34" charset="-128"/>
            </a:endParaRPr>
          </a:p>
        </p:txBody>
      </p:sp>
      <p:sp>
        <p:nvSpPr>
          <p:cNvPr id="24580" name="Rechteck 9"/>
          <p:cNvSpPr>
            <a:spLocks noChangeArrowheads="1"/>
          </p:cNvSpPr>
          <p:nvPr/>
        </p:nvSpPr>
        <p:spPr bwMode="auto">
          <a:xfrm>
            <a:off x="-26988" y="1746250"/>
            <a:ext cx="3035301" cy="492283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de-AT">
              <a:ea typeface="ＭＳ Ｐゴシック" panose="020B0600070205080204" pitchFamily="34" charset="-128"/>
            </a:endParaRPr>
          </a:p>
        </p:txBody>
      </p:sp>
      <p:sp>
        <p:nvSpPr>
          <p:cNvPr id="24581" name="Rectangle 3"/>
          <p:cNvSpPr>
            <a:spLocks noChangeArrowheads="1"/>
          </p:cNvSpPr>
          <p:nvPr/>
        </p:nvSpPr>
        <p:spPr bwMode="auto">
          <a:xfrm>
            <a:off x="0" y="1809750"/>
            <a:ext cx="3057525"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spcBef>
                <a:spcPts val="1200"/>
              </a:spcBef>
              <a:buClr>
                <a:schemeClr val="accent2"/>
              </a:buClr>
              <a:buSzPct val="100000"/>
              <a:buFont typeface="Wingdings" panose="05000000000000000000" pitchFamily="2" charset="2"/>
              <a:buChar char="ì"/>
            </a:pPr>
            <a:r>
              <a:rPr lang="de-DE" sz="1800" b="1">
                <a:solidFill>
                  <a:srgbClr val="4D4D4D"/>
                </a:solidFill>
                <a:latin typeface="Arial" panose="020B0604020202020204" pitchFamily="34" charset="0"/>
                <a:ea typeface="ＭＳ Ｐゴシック" panose="020B0600070205080204" pitchFamily="34" charset="-128"/>
              </a:rPr>
              <a:t>Drohungen, Erpressungen,</a:t>
            </a:r>
            <a:r>
              <a:rPr lang="de-DE" sz="1800">
                <a:solidFill>
                  <a:srgbClr val="4D4D4D"/>
                </a:solidFill>
                <a:latin typeface="Arial" panose="020B0604020202020204" pitchFamily="34" charset="0"/>
                <a:ea typeface="ＭＳ Ｐゴシック" panose="020B0600070205080204" pitchFamily="34" charset="-128"/>
              </a:rPr>
              <a:t> </a:t>
            </a:r>
            <a:r>
              <a:rPr lang="de-DE" sz="1800" b="1">
                <a:solidFill>
                  <a:srgbClr val="4D4D4D"/>
                </a:solidFill>
                <a:latin typeface="Arial" panose="020B0604020202020204" pitchFamily="34" charset="0"/>
                <a:ea typeface="ＭＳ Ｐゴシック" panose="020B0600070205080204" pitchFamily="34" charset="-128"/>
              </a:rPr>
              <a:t>Beschimpfungen</a:t>
            </a:r>
          </a:p>
          <a:p>
            <a:pPr>
              <a:spcBef>
                <a:spcPts val="1200"/>
              </a:spcBef>
              <a:buClr>
                <a:schemeClr val="accent2"/>
              </a:buClr>
              <a:buSzPct val="100000"/>
              <a:buFont typeface="Wingdings" panose="05000000000000000000" pitchFamily="2" charset="2"/>
              <a:buChar char="ì"/>
            </a:pPr>
            <a:r>
              <a:rPr lang="de-DE" sz="1800" b="1">
                <a:solidFill>
                  <a:srgbClr val="4D4D4D"/>
                </a:solidFill>
                <a:latin typeface="Arial" panose="020B0604020202020204" pitchFamily="34" charset="0"/>
                <a:ea typeface="ＭＳ Ｐゴシック" panose="020B0600070205080204" pitchFamily="34" charset="-128"/>
              </a:rPr>
              <a:t>Sexuelle Belästigungen</a:t>
            </a:r>
          </a:p>
          <a:p>
            <a:pPr>
              <a:spcBef>
                <a:spcPts val="1200"/>
              </a:spcBef>
              <a:buClr>
                <a:schemeClr val="accent2"/>
              </a:buClr>
              <a:buSzPct val="100000"/>
              <a:buFont typeface="Wingdings" panose="05000000000000000000" pitchFamily="2" charset="2"/>
              <a:buChar char="ì"/>
            </a:pPr>
            <a:r>
              <a:rPr lang="de-DE" sz="1800">
                <a:solidFill>
                  <a:srgbClr val="4D4D4D"/>
                </a:solidFill>
                <a:latin typeface="Arial" panose="020B0604020202020204" pitchFamily="34" charset="0"/>
                <a:ea typeface="ＭＳ Ｐゴシック" panose="020B0600070205080204" pitchFamily="34" charset="-128"/>
              </a:rPr>
              <a:t>Verbreitung von persönlichen Informationen, </a:t>
            </a:r>
            <a:r>
              <a:rPr lang="de-DE" sz="1800" b="1">
                <a:solidFill>
                  <a:srgbClr val="4D4D4D"/>
                </a:solidFill>
                <a:latin typeface="Arial" panose="020B0604020202020204" pitchFamily="34" charset="0"/>
                <a:ea typeface="ＭＳ Ｐゴシック" panose="020B0600070205080204" pitchFamily="34" charset="-128"/>
              </a:rPr>
              <a:t>Gerüchten</a:t>
            </a:r>
            <a:r>
              <a:rPr lang="de-DE" sz="1800">
                <a:solidFill>
                  <a:srgbClr val="4D4D4D"/>
                </a:solidFill>
                <a:latin typeface="Arial" panose="020B0604020202020204" pitchFamily="34" charset="0"/>
                <a:ea typeface="ＭＳ Ｐゴシック" panose="020B0600070205080204" pitchFamily="34" charset="-128"/>
              </a:rPr>
              <a:t> oder peinlichen </a:t>
            </a:r>
            <a:r>
              <a:rPr lang="de-DE" sz="1800" b="1">
                <a:solidFill>
                  <a:srgbClr val="4D4D4D"/>
                </a:solidFill>
                <a:latin typeface="Arial" panose="020B0604020202020204" pitchFamily="34" charset="0"/>
                <a:ea typeface="ＭＳ Ｐゴシック" panose="020B0600070205080204" pitchFamily="34" charset="-128"/>
              </a:rPr>
              <a:t>Bildern</a:t>
            </a:r>
          </a:p>
          <a:p>
            <a:pPr>
              <a:spcBef>
                <a:spcPts val="1200"/>
              </a:spcBef>
              <a:buClr>
                <a:schemeClr val="accent2"/>
              </a:buClr>
              <a:buSzPct val="100000"/>
              <a:buFont typeface="Wingdings" panose="05000000000000000000" pitchFamily="2" charset="2"/>
              <a:buChar char="ì"/>
            </a:pPr>
            <a:r>
              <a:rPr lang="de-DE" sz="1800" b="1">
                <a:solidFill>
                  <a:srgbClr val="4D4D4D"/>
                </a:solidFill>
                <a:latin typeface="Arial" panose="020B0604020202020204" pitchFamily="34" charset="0"/>
                <a:ea typeface="ＭＳ Ｐゴシック" panose="020B0600070205080204" pitchFamily="34" charset="-128"/>
              </a:rPr>
              <a:t>Ausschluss</a:t>
            </a:r>
            <a:r>
              <a:rPr lang="de-DE" sz="1800">
                <a:solidFill>
                  <a:srgbClr val="4D4D4D"/>
                </a:solidFill>
                <a:latin typeface="Arial" panose="020B0604020202020204" pitchFamily="34" charset="0"/>
                <a:ea typeface="ＭＳ Ｐゴシック" panose="020B0600070205080204" pitchFamily="34" charset="-128"/>
              </a:rPr>
              <a:t> von Spielen oder Buddylisten</a:t>
            </a:r>
          </a:p>
          <a:p>
            <a:pPr>
              <a:spcBef>
                <a:spcPts val="1200"/>
              </a:spcBef>
              <a:buClr>
                <a:schemeClr val="accent2"/>
              </a:buClr>
              <a:buSzPct val="100000"/>
              <a:buFont typeface="Wingdings" panose="05000000000000000000" pitchFamily="2" charset="2"/>
              <a:buChar char="ì"/>
            </a:pPr>
            <a:r>
              <a:rPr lang="de-DE" sz="1800" b="1">
                <a:solidFill>
                  <a:srgbClr val="4D4D4D"/>
                </a:solidFill>
                <a:latin typeface="Arial" panose="020B0604020202020204" pitchFamily="34" charset="0"/>
                <a:ea typeface="ＭＳ Ｐゴシック" panose="020B0600070205080204" pitchFamily="34" charset="-128"/>
              </a:rPr>
              <a:t>Identitätsdiebstahl</a:t>
            </a:r>
            <a:r>
              <a:rPr lang="de-DE" sz="1800">
                <a:solidFill>
                  <a:srgbClr val="4D4D4D"/>
                </a:solidFill>
                <a:latin typeface="Arial" panose="020B0604020202020204" pitchFamily="34" charset="0"/>
                <a:ea typeface="ＭＳ Ｐゴシック" panose="020B0600070205080204" pitchFamily="34" charset="-128"/>
              </a:rPr>
              <a:t>: Änderung oder Missbrauch des Profils</a:t>
            </a:r>
          </a:p>
        </p:txBody>
      </p:sp>
      <p:sp>
        <p:nvSpPr>
          <p:cNvPr id="24582" name="Rectangle 3"/>
          <p:cNvSpPr>
            <a:spLocks noChangeArrowheads="1"/>
          </p:cNvSpPr>
          <p:nvPr/>
        </p:nvSpPr>
        <p:spPr bwMode="auto">
          <a:xfrm>
            <a:off x="6146800" y="1828800"/>
            <a:ext cx="29972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spcBef>
                <a:spcPts val="1200"/>
              </a:spcBef>
              <a:buClr>
                <a:srgbClr val="4D4D4D"/>
              </a:buClr>
              <a:buSzPct val="100000"/>
              <a:buFont typeface="Wingdings" panose="05000000000000000000" pitchFamily="2" charset="2"/>
              <a:buChar char="ì"/>
            </a:pPr>
            <a:r>
              <a:rPr lang="de-DE" sz="1800" b="1">
                <a:solidFill>
                  <a:schemeClr val="accent1"/>
                </a:solidFill>
                <a:latin typeface="Arial" panose="020B0604020202020204" pitchFamily="34" charset="0"/>
                <a:ea typeface="ＭＳ Ｐゴシック" panose="020B0600070205080204" pitchFamily="34" charset="-128"/>
              </a:rPr>
              <a:t>Glauben</a:t>
            </a:r>
            <a:r>
              <a:rPr lang="de-DE" sz="1800">
                <a:solidFill>
                  <a:schemeClr val="accent1"/>
                </a:solidFill>
                <a:latin typeface="Arial" panose="020B0604020202020204" pitchFamily="34" charset="0"/>
                <a:ea typeface="ＭＳ Ｐゴシック" panose="020B0600070205080204" pitchFamily="34" charset="-128"/>
              </a:rPr>
              <a:t> Sie Ihrem Kind und stehen Sie hinter ihm!</a:t>
            </a:r>
          </a:p>
          <a:p>
            <a:pPr>
              <a:spcBef>
                <a:spcPts val="1200"/>
              </a:spcBef>
              <a:buClr>
                <a:srgbClr val="4D4D4D"/>
              </a:buClr>
              <a:buSzPct val="100000"/>
              <a:buFont typeface="Wingdings" panose="05000000000000000000" pitchFamily="2" charset="2"/>
              <a:buChar char="ì"/>
            </a:pPr>
            <a:r>
              <a:rPr lang="de-DE" sz="1800" b="1">
                <a:solidFill>
                  <a:schemeClr val="accent1"/>
                </a:solidFill>
                <a:latin typeface="Arial" panose="020B0604020202020204" pitchFamily="34" charset="0"/>
                <a:ea typeface="ＭＳ Ｐゴシック" panose="020B0600070205080204" pitchFamily="34" charset="-128"/>
              </a:rPr>
              <a:t>Überlegen</a:t>
            </a:r>
            <a:r>
              <a:rPr lang="de-DE" sz="1800">
                <a:solidFill>
                  <a:schemeClr val="accent1"/>
                </a:solidFill>
                <a:latin typeface="Arial" panose="020B0604020202020204" pitchFamily="34" charset="0"/>
                <a:ea typeface="ＭＳ Ｐゴシック" panose="020B0600070205080204" pitchFamily="34" charset="-128"/>
              </a:rPr>
              <a:t> Sie gemeinsam, mit wem Reden sinnvoll ist!</a:t>
            </a:r>
          </a:p>
          <a:p>
            <a:pPr>
              <a:spcBef>
                <a:spcPts val="1200"/>
              </a:spcBef>
              <a:buClr>
                <a:srgbClr val="4D4D4D"/>
              </a:buClr>
              <a:buSzPct val="100000"/>
              <a:buFont typeface="Wingdings" panose="05000000000000000000" pitchFamily="2" charset="2"/>
              <a:buChar char="ì"/>
            </a:pPr>
            <a:r>
              <a:rPr lang="de-DE" sz="1800" b="1">
                <a:solidFill>
                  <a:schemeClr val="accent1"/>
                </a:solidFill>
                <a:latin typeface="Arial" panose="020B0604020202020204" pitchFamily="34" charset="0"/>
                <a:ea typeface="ＭＳ Ｐゴシック" panose="020B0600070205080204" pitchFamily="34" charset="-128"/>
              </a:rPr>
              <a:t>Reden</a:t>
            </a:r>
            <a:r>
              <a:rPr lang="de-DE" sz="1800">
                <a:solidFill>
                  <a:schemeClr val="accent1"/>
                </a:solidFill>
                <a:latin typeface="Arial" panose="020B0604020202020204" pitchFamily="34" charset="0"/>
                <a:ea typeface="ＭＳ Ｐゴシック" panose="020B0600070205080204" pitchFamily="34" charset="-128"/>
              </a:rPr>
              <a:t> Sie mit Lehrenden!</a:t>
            </a:r>
          </a:p>
          <a:p>
            <a:pPr>
              <a:spcBef>
                <a:spcPts val="1200"/>
              </a:spcBef>
              <a:buClr>
                <a:srgbClr val="4D4D4D"/>
              </a:buClr>
              <a:buSzPct val="100000"/>
              <a:buFont typeface="Wingdings" panose="05000000000000000000" pitchFamily="2" charset="2"/>
              <a:buChar char="ì"/>
            </a:pPr>
            <a:r>
              <a:rPr lang="de-DE" sz="1800">
                <a:solidFill>
                  <a:schemeClr val="accent1"/>
                </a:solidFill>
                <a:latin typeface="Arial" panose="020B0604020202020204" pitchFamily="34" charset="0"/>
                <a:ea typeface="ＭＳ Ｐゴシック" panose="020B0600070205080204" pitchFamily="34" charset="-128"/>
              </a:rPr>
              <a:t>Sorgen Sie für den </a:t>
            </a:r>
            <a:r>
              <a:rPr lang="de-DE" sz="1800" b="1">
                <a:solidFill>
                  <a:schemeClr val="accent1"/>
                </a:solidFill>
                <a:latin typeface="Arial" panose="020B0604020202020204" pitchFamily="34" charset="0"/>
                <a:ea typeface="ＭＳ Ｐゴシック" panose="020B0600070205080204" pitchFamily="34" charset="-128"/>
              </a:rPr>
              <a:t>Schutz der Privatsphäre</a:t>
            </a:r>
            <a:r>
              <a:rPr lang="de-DE" sz="1800">
                <a:solidFill>
                  <a:schemeClr val="accent1"/>
                </a:solidFill>
                <a:latin typeface="Arial" panose="020B0604020202020204" pitchFamily="34" charset="0"/>
                <a:ea typeface="ＭＳ Ｐゴシック" panose="020B0600070205080204" pitchFamily="34" charset="-128"/>
              </a:rPr>
              <a:t> im Internet (insbes. Soziale Netzwerke)!</a:t>
            </a:r>
            <a:endParaRPr lang="de-DE" sz="1800">
              <a:solidFill>
                <a:schemeClr val="bg2"/>
              </a:solidFill>
              <a:latin typeface="Arial" panose="020B0604020202020204" pitchFamily="34" charset="0"/>
              <a:ea typeface="ＭＳ Ｐゴシック" panose="020B0600070205080204" pitchFamily="34" charset="-128"/>
            </a:endParaRPr>
          </a:p>
          <a:p>
            <a:pPr>
              <a:spcBef>
                <a:spcPts val="1200"/>
              </a:spcBef>
              <a:buClr>
                <a:srgbClr val="4D4D4D"/>
              </a:buClr>
              <a:buSzPct val="70000"/>
              <a:buFont typeface="Wingdings 2" panose="05020102010507070707" pitchFamily="18" charset="2"/>
              <a:buChar char=""/>
            </a:pPr>
            <a:endParaRPr lang="de-DE" sz="1800">
              <a:solidFill>
                <a:schemeClr val="bg2"/>
              </a:solidFill>
              <a:latin typeface="Arial" panose="020B0604020202020204" pitchFamily="34" charset="0"/>
              <a:ea typeface="ＭＳ Ｐゴシック" panose="020B0600070205080204" pitchFamily="34" charset="-128"/>
            </a:endParaRPr>
          </a:p>
        </p:txBody>
      </p:sp>
      <p:sp>
        <p:nvSpPr>
          <p:cNvPr id="11"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12" name="Rectangle 2"/>
          <p:cNvSpPr txBox="1">
            <a:spLocks noChangeArrowheads="1"/>
          </p:cNvSpPr>
          <p:nvPr/>
        </p:nvSpPr>
        <p:spPr bwMode="auto">
          <a:xfrm>
            <a:off x="0" y="633413"/>
            <a:ext cx="4533900" cy="639762"/>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Cyber-Mobbing</a:t>
            </a: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700" y="0"/>
            <a:ext cx="9180513" cy="665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2"/>
          <p:cNvSpPr>
            <a:spLocks noGrp="1" noChangeArrowheads="1"/>
          </p:cNvSpPr>
          <p:nvPr>
            <p:ph type="subTitle" idx="1"/>
          </p:nvPr>
        </p:nvSpPr>
        <p:spPr>
          <a:xfrm>
            <a:off x="265113" y="677863"/>
            <a:ext cx="8520112" cy="4518025"/>
          </a:xfrm>
        </p:spPr>
        <p:txBody>
          <a:bodyPr lIns="92075" tIns="46038" rIns="92075" bIns="46038"/>
          <a:lstStyle/>
          <a:p>
            <a:pPr marL="0" indent="0" eaLnBrk="1" hangingPunct="1">
              <a:buFont typeface="Wingdings 2" panose="05020102010507070707" pitchFamily="18" charset="2"/>
              <a:buNone/>
            </a:pPr>
            <a:endParaRPr lang="de-DE" sz="1100" smtClean="0">
              <a:ea typeface="ＭＳ Ｐゴシック" panose="020B0600070205080204" pitchFamily="34" charset="-128"/>
            </a:endParaRPr>
          </a:p>
          <a:p>
            <a:pPr marL="0" indent="0" eaLnBrk="1" hangingPunct="1">
              <a:buFont typeface="Wingdings 2" panose="05020102010507070707" pitchFamily="18" charset="2"/>
              <a:buNone/>
            </a:pPr>
            <a:endParaRPr lang="de-DE" sz="1100" smtClean="0">
              <a:ea typeface="ＭＳ Ｐゴシック" panose="020B0600070205080204" pitchFamily="34" charset="-128"/>
            </a:endParaRPr>
          </a:p>
          <a:p>
            <a:pPr marL="0" indent="0" eaLnBrk="1" hangingPunct="1">
              <a:buFont typeface="Wingdings 2" panose="05020102010507070707" pitchFamily="18" charset="2"/>
              <a:buNone/>
            </a:pPr>
            <a:endParaRPr lang="de-DE" sz="1700" b="0" smtClean="0">
              <a:ea typeface="ＭＳ Ｐゴシック" panose="020B0600070205080204" pitchFamily="34" charset="-128"/>
            </a:endParaRPr>
          </a:p>
          <a:p>
            <a:pPr marL="0" indent="0" eaLnBrk="1" hangingPunct="1">
              <a:buFont typeface="Wingdings 2" panose="05020102010507070707" pitchFamily="18" charset="2"/>
              <a:buNone/>
            </a:pPr>
            <a:endParaRPr lang="de-DE" sz="1300" b="0" smtClean="0">
              <a:ea typeface="ＭＳ Ｐゴシック" panose="020B0600070205080204" pitchFamily="34" charset="-128"/>
            </a:endParaRPr>
          </a:p>
        </p:txBody>
      </p:sp>
      <p:sp>
        <p:nvSpPr>
          <p:cNvPr id="13"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25604" name="Rectangle 4"/>
          <p:cNvSpPr>
            <a:spLocks noChangeArrowheads="1"/>
          </p:cNvSpPr>
          <p:nvPr/>
        </p:nvSpPr>
        <p:spPr bwMode="auto">
          <a:xfrm>
            <a:off x="431800" y="893763"/>
            <a:ext cx="8520113" cy="451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spcBef>
                <a:spcPct val="20000"/>
              </a:spcBef>
              <a:buClr>
                <a:srgbClr val="FF8100"/>
              </a:buClr>
              <a:buSzPct val="70000"/>
              <a:buFont typeface="Wingdings" panose="05000000000000000000" pitchFamily="2" charset="2"/>
              <a:buNone/>
            </a:pPr>
            <a:r>
              <a:rPr lang="de-DE" sz="1800">
                <a:solidFill>
                  <a:srgbClr val="003333"/>
                </a:solidFill>
                <a:latin typeface="Arial" panose="020B0604020202020204" pitchFamily="34" charset="0"/>
                <a:ea typeface="ＭＳ Ｐゴシック" panose="020B0600070205080204" pitchFamily="34" charset="-128"/>
              </a:rPr>
              <a:t>Herr</a:t>
            </a:r>
          </a:p>
          <a:p>
            <a:pPr eaLnBrk="1" hangingPunct="1">
              <a:spcBef>
                <a:spcPct val="20000"/>
              </a:spcBef>
              <a:buClr>
                <a:srgbClr val="FF8100"/>
              </a:buClr>
              <a:buSzPct val="70000"/>
              <a:buFont typeface="Wingdings" panose="05000000000000000000" pitchFamily="2" charset="2"/>
              <a:buNone/>
            </a:pPr>
            <a:endParaRPr lang="de-DE" sz="2800" b="1">
              <a:solidFill>
                <a:srgbClr val="003333"/>
              </a:solidFill>
              <a:latin typeface="Arial" panose="020B0604020202020204" pitchFamily="34" charset="0"/>
              <a:ea typeface="ＭＳ Ｐゴシック" panose="020B0600070205080204" pitchFamily="34" charset="-128"/>
            </a:endParaRPr>
          </a:p>
          <a:p>
            <a:pPr eaLnBrk="1" hangingPunct="1">
              <a:spcBef>
                <a:spcPct val="20000"/>
              </a:spcBef>
              <a:buClr>
                <a:srgbClr val="FF8100"/>
              </a:buClr>
              <a:buSzPct val="70000"/>
              <a:buFont typeface="Wingdings" panose="05000000000000000000" pitchFamily="2" charset="2"/>
              <a:buNone/>
            </a:pPr>
            <a:endParaRPr lang="de-DE" sz="2000" b="1">
              <a:solidFill>
                <a:srgbClr val="003333"/>
              </a:solidFill>
              <a:latin typeface="Arial" panose="020B0604020202020204" pitchFamily="34" charset="0"/>
              <a:ea typeface="ＭＳ Ｐゴシック" panose="020B0600070205080204" pitchFamily="34" charset="-128"/>
            </a:endParaRPr>
          </a:p>
        </p:txBody>
      </p:sp>
      <p:sp>
        <p:nvSpPr>
          <p:cNvPr id="25605" name="Oval 6"/>
          <p:cNvSpPr>
            <a:spLocks noChangeArrowheads="1"/>
          </p:cNvSpPr>
          <p:nvPr/>
        </p:nvSpPr>
        <p:spPr bwMode="auto">
          <a:xfrm>
            <a:off x="6067425" y="6073775"/>
            <a:ext cx="1295400" cy="3810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en-US">
              <a:ea typeface="ＭＳ Ｐゴシック" panose="020B0600070205080204" pitchFamily="34" charset="-128"/>
            </a:endParaRPr>
          </a:p>
        </p:txBody>
      </p:sp>
      <p:sp>
        <p:nvSpPr>
          <p:cNvPr id="25606" name="Line 7"/>
          <p:cNvSpPr>
            <a:spLocks noChangeShapeType="1"/>
          </p:cNvSpPr>
          <p:nvPr/>
        </p:nvSpPr>
        <p:spPr bwMode="auto">
          <a:xfrm flipH="1">
            <a:off x="7426325" y="5722938"/>
            <a:ext cx="576263" cy="433387"/>
          </a:xfrm>
          <a:prstGeom prst="line">
            <a:avLst/>
          </a:prstGeom>
          <a:noFill/>
          <a:ln w="762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de-AT"/>
          </a:p>
        </p:txBody>
      </p:sp>
      <p:sp>
        <p:nvSpPr>
          <p:cNvPr id="25607" name="AutoShape 8"/>
          <p:cNvSpPr>
            <a:spLocks noChangeArrowheads="1"/>
          </p:cNvSpPr>
          <p:nvPr/>
        </p:nvSpPr>
        <p:spPr bwMode="auto">
          <a:xfrm>
            <a:off x="6508750" y="1579563"/>
            <a:ext cx="2590800" cy="939800"/>
          </a:xfrm>
          <a:prstGeom prst="wedgeRoundRectCallout">
            <a:avLst>
              <a:gd name="adj1" fmla="val -84435"/>
              <a:gd name="adj2" fmla="val 107769"/>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solidFill>
                  <a:srgbClr val="4D4D4D"/>
                </a:solidFill>
                <a:latin typeface="Arial" panose="020B0604020202020204" pitchFamily="34" charset="0"/>
                <a:ea typeface="ＭＳ Ｐゴシック" panose="020B0600070205080204" pitchFamily="34" charset="-128"/>
              </a:rPr>
              <a:t>Name und Adresse MUSS </a:t>
            </a:r>
          </a:p>
          <a:p>
            <a:pPr algn="ctr"/>
            <a:r>
              <a:rPr lang="de-DE" sz="1600">
                <a:solidFill>
                  <a:srgbClr val="4D4D4D"/>
                </a:solidFill>
                <a:latin typeface="Arial" panose="020B0604020202020204" pitchFamily="34" charset="0"/>
                <a:ea typeface="ＭＳ Ｐゴシック" panose="020B0600070205080204" pitchFamily="34" charset="-128"/>
              </a:rPr>
              <a:t>angegeben werden, </a:t>
            </a:r>
          </a:p>
          <a:p>
            <a:pPr algn="ctr"/>
            <a:r>
              <a:rPr lang="de-DE" sz="1600">
                <a:solidFill>
                  <a:srgbClr val="4D4D4D"/>
                </a:solidFill>
                <a:latin typeface="Arial" panose="020B0604020202020204" pitchFamily="34" charset="0"/>
                <a:ea typeface="ＭＳ Ｐゴシック" panose="020B0600070205080204" pitchFamily="34" charset="-128"/>
              </a:rPr>
              <a:t>obwohl scheinbar gratis</a:t>
            </a:r>
          </a:p>
        </p:txBody>
      </p:sp>
      <p:sp>
        <p:nvSpPr>
          <p:cNvPr id="25608" name="AutoShape 10"/>
          <p:cNvSpPr>
            <a:spLocks noChangeArrowheads="1"/>
          </p:cNvSpPr>
          <p:nvPr/>
        </p:nvSpPr>
        <p:spPr bwMode="auto">
          <a:xfrm>
            <a:off x="1293813" y="4802188"/>
            <a:ext cx="3135312" cy="749300"/>
          </a:xfrm>
          <a:prstGeom prst="wedgeRoundRectCallout">
            <a:avLst>
              <a:gd name="adj1" fmla="val 89125"/>
              <a:gd name="adj2" fmla="val 140074"/>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solidFill>
                  <a:srgbClr val="4D4D4D"/>
                </a:solidFill>
                <a:latin typeface="Arial" panose="020B0604020202020204" pitchFamily="34" charset="0"/>
                <a:ea typeface="ＭＳ Ｐゴシック" panose="020B0600070205080204" pitchFamily="34" charset="-128"/>
              </a:rPr>
              <a:t>Informationen zu Kosten </a:t>
            </a:r>
          </a:p>
          <a:p>
            <a:pPr algn="ctr"/>
            <a:r>
              <a:rPr lang="de-DE" sz="1600">
                <a:solidFill>
                  <a:srgbClr val="4D4D4D"/>
                </a:solidFill>
                <a:latin typeface="Arial" panose="020B0604020202020204" pitchFamily="34" charset="0"/>
                <a:ea typeface="ＭＳ Ｐゴシック" panose="020B0600070205080204" pitchFamily="34" charset="-128"/>
              </a:rPr>
              <a:t>sind versteckt</a:t>
            </a:r>
          </a:p>
        </p:txBody>
      </p:sp>
      <p:sp>
        <p:nvSpPr>
          <p:cNvPr id="25609" name="AutoShape 11"/>
          <p:cNvSpPr>
            <a:spLocks noChangeArrowheads="1"/>
          </p:cNvSpPr>
          <p:nvPr/>
        </p:nvSpPr>
        <p:spPr bwMode="auto">
          <a:xfrm>
            <a:off x="36513" y="157163"/>
            <a:ext cx="2590800" cy="1485900"/>
          </a:xfrm>
          <a:prstGeom prst="wedgeRoundRectCallout">
            <a:avLst>
              <a:gd name="adj1" fmla="val 32481"/>
              <a:gd name="adj2" fmla="val 113315"/>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b="1">
                <a:solidFill>
                  <a:srgbClr val="4D4D4D"/>
                </a:solidFill>
                <a:latin typeface="Arial" panose="020B0604020202020204" pitchFamily="34" charset="0"/>
                <a:ea typeface="ＭＳ Ｐゴシック" panose="020B0600070205080204" pitchFamily="34" charset="-128"/>
              </a:rPr>
              <a:t>Was tun?</a:t>
            </a:r>
          </a:p>
          <a:p>
            <a:pPr algn="ctr">
              <a:buFont typeface="Arial" panose="020B0604020202020204" pitchFamily="34" charset="0"/>
              <a:buChar char="•"/>
            </a:pPr>
            <a:r>
              <a:rPr lang="de-DE" sz="1600">
                <a:solidFill>
                  <a:srgbClr val="4D4D4D"/>
                </a:solidFill>
                <a:latin typeface="Arial" panose="020B0604020202020204" pitchFamily="34" charset="0"/>
                <a:ea typeface="ＭＳ Ｐゴシック" panose="020B0600070205080204" pitchFamily="34" charset="-128"/>
              </a:rPr>
              <a:t> Nicht einschüchtern lassen</a:t>
            </a:r>
          </a:p>
          <a:p>
            <a:pPr algn="ctr">
              <a:buFont typeface="Arial" panose="020B0604020202020204" pitchFamily="34" charset="0"/>
              <a:buChar char="•"/>
            </a:pPr>
            <a:r>
              <a:rPr lang="de-DE" sz="1600">
                <a:solidFill>
                  <a:srgbClr val="4D4D4D"/>
                </a:solidFill>
                <a:latin typeface="Arial" panose="020B0604020202020204" pitchFamily="34" charset="0"/>
                <a:ea typeface="ＭＳ Ｐゴシック" panose="020B0600070205080204" pitchFamily="34" charset="-128"/>
              </a:rPr>
              <a:t> Rücktrittsbriefe:</a:t>
            </a:r>
          </a:p>
          <a:p>
            <a:pPr algn="ctr"/>
            <a:r>
              <a:rPr lang="de-DE" sz="1600">
                <a:solidFill>
                  <a:srgbClr val="4D4D4D"/>
                </a:solidFill>
                <a:latin typeface="Arial" panose="020B0604020202020204" pitchFamily="34" charset="0"/>
                <a:ea typeface="ＭＳ Ｐゴシック" panose="020B0600070205080204" pitchFamily="34" charset="-128"/>
                <a:hlinkClick r:id="rId4"/>
              </a:rPr>
              <a:t>www.ombudsmann.at</a:t>
            </a:r>
            <a:r>
              <a:rPr lang="de-DE" sz="1600">
                <a:solidFill>
                  <a:srgbClr val="4D4D4D"/>
                </a:solidFill>
                <a:latin typeface="Arial" panose="020B0604020202020204" pitchFamily="34" charset="0"/>
                <a:ea typeface="ＭＳ Ｐゴシック" panose="020B0600070205080204" pitchFamily="34" charset="-128"/>
              </a:rPr>
              <a:t> </a:t>
            </a:r>
          </a:p>
          <a:p>
            <a:pPr algn="ctr">
              <a:buFont typeface="Arial" panose="020B0604020202020204" pitchFamily="34" charset="0"/>
              <a:buChar char="•"/>
            </a:pPr>
            <a:r>
              <a:rPr lang="de-DE" sz="1600">
                <a:solidFill>
                  <a:srgbClr val="4D4D4D"/>
                </a:solidFill>
                <a:latin typeface="Arial" panose="020B0604020202020204" pitchFamily="34" charset="0"/>
                <a:ea typeface="ＭＳ Ｐゴシック" panose="020B0600070205080204" pitchFamily="34" charset="-128"/>
              </a:rPr>
              <a:t> Nicht zahlen!</a:t>
            </a:r>
          </a:p>
        </p:txBody>
      </p:sp>
      <p:sp>
        <p:nvSpPr>
          <p:cNvPr id="25610" name="Rectangle 12"/>
          <p:cNvSpPr>
            <a:spLocks noChangeArrowheads="1"/>
          </p:cNvSpPr>
          <p:nvPr/>
        </p:nvSpPr>
        <p:spPr bwMode="auto">
          <a:xfrm>
            <a:off x="147638" y="207963"/>
            <a:ext cx="184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en-GB" sz="1200">
              <a:latin typeface="Arial" panose="020B0604020202020204" pitchFamily="34" charset="0"/>
              <a:ea typeface="ＭＳ Ｐゴシック" panose="020B0600070205080204" pitchFamily="34" charset="-128"/>
            </a:endParaRPr>
          </a:p>
        </p:txBody>
      </p:sp>
      <p:sp>
        <p:nvSpPr>
          <p:cNvPr id="25611" name="Text Box 13"/>
          <p:cNvSpPr txBox="1">
            <a:spLocks noChangeArrowheads="1"/>
          </p:cNvSpPr>
          <p:nvPr/>
        </p:nvSpPr>
        <p:spPr bwMode="auto">
          <a:xfrm>
            <a:off x="5715000" y="141288"/>
            <a:ext cx="3211513" cy="523875"/>
          </a:xfrm>
          <a:prstGeom prst="rect">
            <a:avLst/>
          </a:prstGeom>
          <a:solidFill>
            <a:schemeClr val="accent1"/>
          </a:solidFill>
          <a:ln w="9525">
            <a:solidFill>
              <a:schemeClr val="accent2"/>
            </a:solidFill>
            <a:miter lim="800000"/>
            <a:headEnd/>
            <a:tailEnd/>
          </a:ln>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spcBef>
                <a:spcPct val="50000"/>
              </a:spcBef>
            </a:pPr>
            <a:r>
              <a:rPr lang="de-DE" sz="2800" b="1">
                <a:solidFill>
                  <a:srgbClr val="4D4D4D"/>
                </a:solidFill>
                <a:latin typeface="Arial" panose="020B0604020202020204" pitchFamily="34" charset="0"/>
                <a:ea typeface="ＭＳ Ｐゴシック" panose="020B0600070205080204" pitchFamily="34" charset="-128"/>
              </a:rPr>
              <a:t>Internet-Abzocke</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6" descr="C:\Dokumente und Einstellungen\Antje\Anwendungsdaten\Microsoft\Media Catalog\SaferInternet-Grafik4.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21400" y="1741488"/>
            <a:ext cx="3036888"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2"/>
          <p:cNvSpPr>
            <a:spLocks noGrp="1" noChangeArrowheads="1"/>
          </p:cNvSpPr>
          <p:nvPr>
            <p:ph type="subTitle" idx="1"/>
          </p:nvPr>
        </p:nvSpPr>
        <p:spPr>
          <a:xfrm>
            <a:off x="0" y="1752600"/>
            <a:ext cx="6015038" cy="4854575"/>
          </a:xfrm>
        </p:spPr>
        <p:txBody>
          <a:bodyPr/>
          <a:lstStyle/>
          <a:p>
            <a:pPr eaLnBrk="1" hangingPunct="1">
              <a:lnSpc>
                <a:spcPct val="125000"/>
              </a:lnSpc>
              <a:buSzPct val="100000"/>
              <a:buFont typeface="Wingdings" panose="05000000000000000000" pitchFamily="2" charset="2"/>
              <a:buChar char="ì"/>
            </a:pPr>
            <a:r>
              <a:rPr lang="de-DE" sz="1800" smtClean="0">
                <a:ea typeface="ＭＳ Ｐゴシック" panose="020B0600070205080204" pitchFamily="34" charset="-128"/>
              </a:rPr>
              <a:t>Nicht alles ist Sucht! </a:t>
            </a:r>
            <a:r>
              <a:rPr lang="de-AT" sz="1800" b="0" smtClean="0">
                <a:ea typeface="ＭＳ Ｐゴシック" panose="020B0600070205080204" pitchFamily="34" charset="-128"/>
              </a:rPr>
              <a:t>Nur ein sehr kleiner Teil der Personen, die sehr viel Zeit am Computer verbringen, sind auch krankhaft süchtig.</a:t>
            </a:r>
            <a:endParaRPr lang="de-DE" sz="1800" b="0" smtClean="0">
              <a:ea typeface="ＭＳ Ｐゴシック" panose="020B0600070205080204" pitchFamily="34" charset="-128"/>
            </a:endParaRPr>
          </a:p>
          <a:p>
            <a:pPr eaLnBrk="1" hangingPunct="1">
              <a:lnSpc>
                <a:spcPct val="125000"/>
              </a:lnSpc>
              <a:buSzPct val="100000"/>
              <a:buFont typeface="Wingdings" panose="05000000000000000000" pitchFamily="2" charset="2"/>
              <a:buChar char="ì"/>
            </a:pPr>
            <a:r>
              <a:rPr lang="de-DE" sz="1800" smtClean="0">
                <a:ea typeface="ＭＳ Ｐゴシック" panose="020B0600070205080204" pitchFamily="34" charset="-128"/>
              </a:rPr>
              <a:t>Sucht ist eine Krankheit</a:t>
            </a:r>
            <a:r>
              <a:rPr lang="de-DE" sz="1800" b="0" smtClean="0">
                <a:ea typeface="ＭＳ Ｐゴシック" panose="020B0600070205080204" pitchFamily="34" charset="-128"/>
              </a:rPr>
              <a:t>, aus der man selbst nicht herauskommt.</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Hinweise sind </a:t>
            </a:r>
            <a:r>
              <a:rPr lang="de-DE" sz="1800" smtClean="0">
                <a:ea typeface="ＭＳ Ｐゴシック" panose="020B0600070205080204" pitchFamily="34" charset="-128"/>
              </a:rPr>
              <a:t>verändertes Verhalten über einen langen Zeitraum </a:t>
            </a:r>
            <a:r>
              <a:rPr lang="de-DE" sz="1800" b="0" smtClean="0">
                <a:ea typeface="ＭＳ Ｐゴシック" panose="020B0600070205080204" pitchFamily="34" charset="-128"/>
              </a:rPr>
              <a:t>hinweg:</a:t>
            </a:r>
          </a:p>
          <a:p>
            <a:pPr marL="800100" lvl="1" indent="-342900" eaLnBrk="1" hangingPunct="1">
              <a:lnSpc>
                <a:spcPct val="125000"/>
              </a:lnSpc>
              <a:buSzPct val="90000"/>
              <a:buFont typeface="Arial" panose="020B0604020202020204" pitchFamily="34" charset="0"/>
              <a:buAutoNum type="arabicParenR"/>
            </a:pPr>
            <a:r>
              <a:rPr lang="de-DE" sz="1800" b="0" smtClean="0">
                <a:ea typeface="ＭＳ Ｐゴシック" panose="020B0600070205080204" pitchFamily="34" charset="-128"/>
              </a:rPr>
              <a:t>Einengung des Verhaltensspielraumes – nichts anderes geht mehr</a:t>
            </a:r>
          </a:p>
          <a:p>
            <a:pPr marL="800100" lvl="1" indent="-342900" eaLnBrk="1" hangingPunct="1">
              <a:lnSpc>
                <a:spcPct val="125000"/>
              </a:lnSpc>
              <a:buSzPct val="90000"/>
              <a:buFont typeface="Arial" panose="020B0604020202020204" pitchFamily="34" charset="0"/>
              <a:buAutoNum type="arabicParenR"/>
            </a:pPr>
            <a:r>
              <a:rPr lang="de-DE" sz="1800" b="0" smtClean="0">
                <a:ea typeface="ＭＳ Ｐゴシック" panose="020B0600070205080204" pitchFamily="34" charset="-128"/>
              </a:rPr>
              <a:t>Kontrollverlust</a:t>
            </a:r>
            <a:r>
              <a:rPr lang="de-DE" sz="1800" smtClean="0">
                <a:ea typeface="ＭＳ Ｐゴシック" panose="020B0600070205080204" pitchFamily="34" charset="-128"/>
              </a:rPr>
              <a:t> </a:t>
            </a:r>
            <a:r>
              <a:rPr lang="de-DE" sz="1800" b="0" smtClean="0">
                <a:ea typeface="ＭＳ Ｐゴシック" panose="020B0600070205080204" pitchFamily="34" charset="-128"/>
              </a:rPr>
              <a:t>– kann es nicht ändern</a:t>
            </a:r>
          </a:p>
          <a:p>
            <a:pPr marL="800100" lvl="1" indent="-342900" eaLnBrk="1" hangingPunct="1">
              <a:lnSpc>
                <a:spcPct val="125000"/>
              </a:lnSpc>
              <a:buSzPct val="90000"/>
              <a:buFont typeface="Arial" panose="020B0604020202020204" pitchFamily="34" charset="0"/>
              <a:buAutoNum type="arabicParenR"/>
            </a:pPr>
            <a:r>
              <a:rPr lang="de-DE" sz="1800" b="0" smtClean="0">
                <a:ea typeface="ＭＳ Ｐゴシック" panose="020B0600070205080204" pitchFamily="34" charset="-128"/>
              </a:rPr>
              <a:t>Toleranzentwicklung – Dosis steigern</a:t>
            </a:r>
          </a:p>
          <a:p>
            <a:pPr marL="800100" lvl="1" indent="-342900" eaLnBrk="1" hangingPunct="1">
              <a:lnSpc>
                <a:spcPct val="125000"/>
              </a:lnSpc>
              <a:buSzPct val="90000"/>
              <a:buFont typeface="Arial" panose="020B0604020202020204" pitchFamily="34" charset="0"/>
              <a:buAutoNum type="arabicParenR"/>
            </a:pPr>
            <a:r>
              <a:rPr lang="de-DE" sz="1800" b="0" smtClean="0">
                <a:ea typeface="ＭＳ Ｐゴシック" panose="020B0600070205080204" pitchFamily="34" charset="-128"/>
              </a:rPr>
              <a:t>Entzugserscheinungen</a:t>
            </a:r>
            <a:r>
              <a:rPr lang="de-DE" sz="1800" smtClean="0">
                <a:ea typeface="ＭＳ Ｐゴシック" panose="020B0600070205080204" pitchFamily="34" charset="-128"/>
              </a:rPr>
              <a:t> </a:t>
            </a:r>
            <a:r>
              <a:rPr lang="de-DE" sz="1800" b="0" smtClean="0">
                <a:ea typeface="ＭＳ Ｐゴシック" panose="020B0600070205080204" pitchFamily="34" charset="-128"/>
              </a:rPr>
              <a:t>– Unruhe, Aggressivität</a:t>
            </a:r>
          </a:p>
          <a:p>
            <a:pPr marL="800100" lvl="1" indent="-342900" eaLnBrk="1" hangingPunct="1">
              <a:lnSpc>
                <a:spcPct val="125000"/>
              </a:lnSpc>
              <a:buSzPct val="90000"/>
              <a:buFont typeface="Arial" panose="020B0604020202020204" pitchFamily="34" charset="0"/>
              <a:buAutoNum type="arabicParenR"/>
            </a:pPr>
            <a:r>
              <a:rPr lang="de-DE" sz="1800" b="0" smtClean="0">
                <a:ea typeface="ＭＳ Ｐゴシック" panose="020B0600070205080204" pitchFamily="34" charset="-128"/>
              </a:rPr>
              <a:t>Negative soziale Konsequenzen</a:t>
            </a:r>
          </a:p>
        </p:txBody>
      </p:sp>
      <p:sp>
        <p:nvSpPr>
          <p:cNvPr id="6"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5" name="Rectangle 2"/>
          <p:cNvSpPr txBox="1">
            <a:spLocks noChangeArrowheads="1"/>
          </p:cNvSpPr>
          <p:nvPr/>
        </p:nvSpPr>
        <p:spPr bwMode="auto">
          <a:xfrm>
            <a:off x="0" y="642938"/>
            <a:ext cx="4533900" cy="639762"/>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Online-Sucht?</a:t>
            </a: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subTitle" idx="1"/>
          </p:nvPr>
        </p:nvSpPr>
        <p:spPr>
          <a:xfrm>
            <a:off x="133350" y="1906588"/>
            <a:ext cx="5638800" cy="4425950"/>
          </a:xfrm>
        </p:spPr>
        <p:txBody>
          <a:bodyPr/>
          <a:lstStyle/>
          <a:p>
            <a:pPr eaLnBrk="1" hangingPunct="1">
              <a:lnSpc>
                <a:spcPct val="150000"/>
              </a:lnSpc>
              <a:buFont typeface="Wingdings 2" panose="05020102010507070707" pitchFamily="18" charset="2"/>
              <a:buNone/>
            </a:pPr>
            <a:r>
              <a:rPr lang="de-DE" sz="1800" b="0" dirty="0" smtClean="0">
                <a:ea typeface="ＭＳ Ｐゴシック" panose="020B0600070205080204" pitchFamily="34" charset="-128"/>
              </a:rPr>
              <a:t>Kinder sind begeisterte Internet-</a:t>
            </a:r>
          </a:p>
          <a:p>
            <a:pPr eaLnBrk="1" hangingPunct="1">
              <a:lnSpc>
                <a:spcPct val="150000"/>
              </a:lnSpc>
              <a:buFont typeface="Wingdings 2" panose="05020102010507070707" pitchFamily="18" charset="2"/>
              <a:buNone/>
            </a:pPr>
            <a:r>
              <a:rPr lang="de-DE" sz="1800" b="0" dirty="0" smtClean="0">
                <a:ea typeface="ＭＳ Ｐゴシック" panose="020B0600070205080204" pitchFamily="34" charset="-128"/>
              </a:rPr>
              <a:t>und Handy bzw. Smartphone-Nutzer/innen.</a:t>
            </a:r>
          </a:p>
          <a:p>
            <a:pPr eaLnBrk="1" hangingPunct="1">
              <a:lnSpc>
                <a:spcPct val="150000"/>
              </a:lnSpc>
              <a:buSzPct val="100000"/>
              <a:buFont typeface="Wingdings" panose="05000000000000000000" pitchFamily="2" charset="2"/>
              <a:buChar char=""/>
            </a:pPr>
            <a:r>
              <a:rPr lang="de-DE" sz="1800" dirty="0" smtClean="0">
                <a:ea typeface="ＭＳ Ｐゴシック" panose="020B0600070205080204" pitchFamily="34" charset="-128"/>
              </a:rPr>
              <a:t>Kommunizieren</a:t>
            </a:r>
            <a:r>
              <a:rPr lang="de-DE" sz="1800" b="0" dirty="0" smtClean="0">
                <a:ea typeface="ＭＳ Ｐゴシック" panose="020B0600070205080204" pitchFamily="34" charset="-128"/>
              </a:rPr>
              <a:t>, Kontakt mit Freunden</a:t>
            </a:r>
          </a:p>
          <a:p>
            <a:pPr eaLnBrk="1" hangingPunct="1">
              <a:lnSpc>
                <a:spcPct val="150000"/>
              </a:lnSpc>
              <a:buSzPct val="100000"/>
              <a:buFont typeface="Wingdings" panose="05000000000000000000" pitchFamily="2" charset="2"/>
              <a:buChar char=""/>
            </a:pPr>
            <a:r>
              <a:rPr lang="de-DE" sz="1800" dirty="0" smtClean="0">
                <a:ea typeface="ＭＳ Ｐゴシック" panose="020B0600070205080204" pitchFamily="34" charset="-128"/>
              </a:rPr>
              <a:t>Unterhaltung</a:t>
            </a:r>
            <a:r>
              <a:rPr lang="de-DE" sz="1800" b="0" dirty="0" smtClean="0">
                <a:ea typeface="ＭＳ Ｐゴシック" panose="020B0600070205080204" pitchFamily="34" charset="-128"/>
              </a:rPr>
              <a:t>, Entspannung </a:t>
            </a:r>
          </a:p>
          <a:p>
            <a:pPr eaLnBrk="1" hangingPunct="1">
              <a:lnSpc>
                <a:spcPct val="150000"/>
              </a:lnSpc>
              <a:buSzPct val="100000"/>
              <a:buFont typeface="Wingdings" panose="05000000000000000000" pitchFamily="2" charset="2"/>
              <a:buChar char=""/>
            </a:pPr>
            <a:r>
              <a:rPr lang="de-DE" sz="1800" dirty="0" smtClean="0">
                <a:ea typeface="ＭＳ Ｐゴシック" panose="020B0600070205080204" pitchFamily="34" charset="-128"/>
              </a:rPr>
              <a:t>Neugierde</a:t>
            </a:r>
            <a:r>
              <a:rPr lang="de-DE" sz="1800" b="0" dirty="0" smtClean="0">
                <a:ea typeface="ＭＳ Ｐゴシック" panose="020B0600070205080204" pitchFamily="34" charset="-128"/>
              </a:rPr>
              <a:t>, informieren, selbst bestimmen, was man anschaut</a:t>
            </a:r>
          </a:p>
          <a:p>
            <a:pPr eaLnBrk="1" hangingPunct="1">
              <a:lnSpc>
                <a:spcPct val="150000"/>
              </a:lnSpc>
              <a:buSzPct val="100000"/>
              <a:buFont typeface="Wingdings" panose="05000000000000000000" pitchFamily="2" charset="2"/>
              <a:buChar char=""/>
            </a:pPr>
            <a:r>
              <a:rPr lang="de-DE" sz="1800" dirty="0" smtClean="0">
                <a:ea typeface="ＭＳ Ｐゴシック" panose="020B0600070205080204" pitchFamily="34" charset="-128"/>
              </a:rPr>
              <a:t>Freunde </a:t>
            </a:r>
            <a:r>
              <a:rPr lang="de-DE" sz="1800" b="0" dirty="0" smtClean="0">
                <a:ea typeface="ＭＳ Ｐゴシック" panose="020B0600070205080204" pitchFamily="34" charset="-128"/>
              </a:rPr>
              <a:t>finden, sich austauschen, flirten</a:t>
            </a:r>
          </a:p>
          <a:p>
            <a:pPr eaLnBrk="1" hangingPunct="1">
              <a:lnSpc>
                <a:spcPct val="150000"/>
              </a:lnSpc>
              <a:buSzPct val="100000"/>
              <a:buFont typeface="Wingdings" panose="05000000000000000000" pitchFamily="2" charset="2"/>
              <a:buChar char=""/>
            </a:pPr>
            <a:r>
              <a:rPr lang="de-DE" sz="1800" dirty="0" smtClean="0">
                <a:ea typeface="ＭＳ Ｐゴシック" panose="020B0600070205080204" pitchFamily="34" charset="-128"/>
              </a:rPr>
              <a:t>Inszenierung</a:t>
            </a:r>
            <a:r>
              <a:rPr lang="de-DE" sz="1800" b="0" dirty="0" smtClean="0">
                <a:ea typeface="ＭＳ Ｐゴシック" panose="020B0600070205080204" pitchFamily="34" charset="-128"/>
              </a:rPr>
              <a:t>, sich selbst präsentieren</a:t>
            </a:r>
          </a:p>
          <a:p>
            <a:endParaRPr lang="de-DE" sz="1600" dirty="0" smtClean="0">
              <a:ea typeface="ＭＳ Ｐゴシック" panose="020B0600070205080204" pitchFamily="34" charset="-128"/>
            </a:endParaRPr>
          </a:p>
        </p:txBody>
      </p:sp>
      <p:sp>
        <p:nvSpPr>
          <p:cNvPr id="5"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pic>
        <p:nvPicPr>
          <p:cNvPr id="9219" name="Picture 16" descr="C:\Dokumente und Einstellungen\Antje\Anwendungsdaten\Microsoft\Media Catalog\SaferInternet-Grafik4.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08700" y="1741488"/>
            <a:ext cx="3063875" cy="490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0" y="635000"/>
            <a:ext cx="4533900" cy="908050"/>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Faszination </a:t>
            </a:r>
            <a:br>
              <a:rPr lang="de-DE" sz="2200" b="1" kern="0" dirty="0">
                <a:solidFill>
                  <a:schemeClr val="bg1"/>
                </a:solidFill>
                <a:latin typeface="+mj-lt"/>
                <a:ea typeface="ＭＳ Ｐゴシック" charset="-128"/>
                <a:cs typeface="+mj-cs"/>
              </a:rPr>
            </a:br>
            <a:r>
              <a:rPr lang="de-DE" sz="2200" b="1" kern="0" dirty="0">
                <a:solidFill>
                  <a:schemeClr val="bg1"/>
                </a:solidFill>
                <a:latin typeface="+mj-lt"/>
                <a:ea typeface="ＭＳ Ｐゴシック" charset="-128"/>
                <a:cs typeface="+mj-cs"/>
              </a:rPr>
              <a:t>Internet und Smartphone</a:t>
            </a:r>
          </a:p>
        </p:txBody>
      </p:sp>
      <p:pic>
        <p:nvPicPr>
          <p:cNvPr id="9222" name="Bild 10" descr="Jugendliche_Handy_Computer.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37275" y="2803525"/>
            <a:ext cx="3006725"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subTitle" idx="1"/>
          </p:nvPr>
        </p:nvSpPr>
        <p:spPr>
          <a:xfrm>
            <a:off x="0" y="1587500"/>
            <a:ext cx="5391150" cy="4454525"/>
          </a:xfrm>
        </p:spPr>
        <p:txBody>
          <a:bodyPr/>
          <a:lstStyle/>
          <a:p>
            <a:pPr eaLnBrk="1" hangingPunct="1">
              <a:lnSpc>
                <a:spcPct val="150000"/>
              </a:lnSpc>
              <a:buFont typeface="Wingdings 2" panose="05020102010507070707" pitchFamily="18" charset="2"/>
              <a:buNone/>
            </a:pPr>
            <a:endParaRPr lang="de-DE" sz="1800" b="0" smtClean="0">
              <a:ea typeface="ＭＳ Ｐゴシック" panose="020B0600070205080204" pitchFamily="34" charset="-128"/>
            </a:endParaRPr>
          </a:p>
          <a:p>
            <a:pPr eaLnBrk="1" hangingPunct="1">
              <a:lnSpc>
                <a:spcPct val="125000"/>
              </a:lnSpc>
              <a:buSzPct val="100000"/>
              <a:buFont typeface="Wingdings" panose="05000000000000000000" pitchFamily="2" charset="2"/>
              <a:buChar char="ì"/>
            </a:pPr>
            <a:r>
              <a:rPr lang="de-DE" sz="1800" smtClean="0">
                <a:ea typeface="ＭＳ Ｐゴシック" panose="020B0600070205080204" pitchFamily="34" charset="-128"/>
              </a:rPr>
              <a:t>Interessieren Sie sich</a:t>
            </a:r>
            <a:r>
              <a:rPr lang="de-DE" sz="1800" b="0" smtClean="0">
                <a:ea typeface="ＭＳ Ｐゴシック" panose="020B0600070205080204" pitchFamily="34" charset="-128"/>
              </a:rPr>
              <a:t> für die Internet- und Handy bzw. Smartphonenutzung Ihrer Kinder!</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Lassen Sie sich </a:t>
            </a:r>
            <a:r>
              <a:rPr lang="de-DE" sz="1800" smtClean="0">
                <a:ea typeface="ＭＳ Ｐゴシック" panose="020B0600070205080204" pitchFamily="34" charset="-128"/>
              </a:rPr>
              <a:t>von Ihren Kindern</a:t>
            </a:r>
            <a:r>
              <a:rPr lang="de-DE" sz="1800" b="0" smtClean="0">
                <a:ea typeface="ＭＳ Ｐゴシック" panose="020B0600070205080204" pitchFamily="34" charset="-128"/>
              </a:rPr>
              <a:t> auch einmal </a:t>
            </a:r>
            <a:r>
              <a:rPr lang="de-DE" sz="1800" smtClean="0">
                <a:ea typeface="ＭＳ Ｐゴシック" panose="020B0600070205080204" pitchFamily="34" charset="-128"/>
              </a:rPr>
              <a:t>etwas erklären</a:t>
            </a:r>
            <a:r>
              <a:rPr lang="de-DE" sz="1800" b="0" smtClean="0">
                <a:ea typeface="ＭＳ Ｐゴシック" panose="020B0600070205080204" pitchFamily="34" charset="-128"/>
              </a:rPr>
              <a:t>!</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Stellen Sie den </a:t>
            </a:r>
            <a:r>
              <a:rPr lang="de-DE" sz="1800" smtClean="0">
                <a:ea typeface="ＭＳ Ｐゴシック" panose="020B0600070205080204" pitchFamily="34" charset="-128"/>
              </a:rPr>
              <a:t>Computer zentral und einsichtig </a:t>
            </a:r>
            <a:r>
              <a:rPr lang="de-DE" sz="1800" b="0" smtClean="0">
                <a:ea typeface="ＭＳ Ｐゴシック" panose="020B0600070205080204" pitchFamily="34" charset="-128"/>
              </a:rPr>
              <a:t>auf (bei kleineren Kindern)!</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Vereinbaren Sie </a:t>
            </a:r>
            <a:r>
              <a:rPr lang="de-DE" sz="1800" smtClean="0">
                <a:ea typeface="ＭＳ Ｐゴシック" panose="020B0600070205080204" pitchFamily="34" charset="-128"/>
              </a:rPr>
              <a:t>Regeln zur Nutzung </a:t>
            </a:r>
            <a:r>
              <a:rPr lang="de-DE" sz="1800" b="0" smtClean="0">
                <a:ea typeface="ＭＳ Ｐゴシック" panose="020B0600070205080204" pitchFamily="34" charset="-128"/>
              </a:rPr>
              <a:t>von Handy, Smartphone und Computer!</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Sprechen Sie über Ihre Meinung und Gefühle zu </a:t>
            </a:r>
            <a:r>
              <a:rPr lang="de-DE" sz="1800" smtClean="0">
                <a:ea typeface="ＭＳ Ｐゴシック" panose="020B0600070205080204" pitchFamily="34" charset="-128"/>
              </a:rPr>
              <a:t>ungeeigneten Inhalten</a:t>
            </a:r>
            <a:r>
              <a:rPr lang="de-DE" sz="1800" b="0" smtClean="0">
                <a:ea typeface="ＭＳ Ｐゴシック" panose="020B0600070205080204" pitchFamily="34" charset="-128"/>
              </a:rPr>
              <a:t>!</a:t>
            </a:r>
          </a:p>
          <a:p>
            <a:pPr eaLnBrk="1" hangingPunct="1">
              <a:lnSpc>
                <a:spcPct val="125000"/>
              </a:lnSpc>
              <a:buSzPct val="100000"/>
              <a:buFont typeface="Wingdings" panose="05000000000000000000" pitchFamily="2" charset="2"/>
              <a:buChar char="ì"/>
            </a:pPr>
            <a:r>
              <a:rPr lang="de-DE" sz="1800" b="0" smtClean="0">
                <a:ea typeface="ＭＳ Ｐゴシック" panose="020B0600070205080204" pitchFamily="34" charset="-128"/>
              </a:rPr>
              <a:t>Nicht „ausflippen“!</a:t>
            </a:r>
          </a:p>
          <a:p>
            <a:pPr eaLnBrk="1" hangingPunct="1">
              <a:lnSpc>
                <a:spcPct val="90000"/>
              </a:lnSpc>
            </a:pPr>
            <a:endParaRPr lang="de-DE" sz="1800" smtClean="0">
              <a:ea typeface="ＭＳ Ｐゴシック" panose="020B0600070205080204" pitchFamily="34" charset="-128"/>
            </a:endParaRPr>
          </a:p>
          <a:p>
            <a:pPr eaLnBrk="1" hangingPunct="1">
              <a:lnSpc>
                <a:spcPct val="90000"/>
              </a:lnSpc>
            </a:pPr>
            <a:endParaRPr lang="de-DE" sz="1600" smtClean="0">
              <a:ea typeface="ＭＳ Ｐゴシック" panose="020B0600070205080204" pitchFamily="34" charset="-128"/>
            </a:endParaRPr>
          </a:p>
          <a:p>
            <a:pPr eaLnBrk="1" hangingPunct="1">
              <a:lnSpc>
                <a:spcPct val="90000"/>
              </a:lnSpc>
              <a:buFont typeface="Wingdings 2" panose="05020102010507070707" pitchFamily="18" charset="2"/>
              <a:buNone/>
            </a:pPr>
            <a:endParaRPr lang="de-DE" sz="1600" smtClean="0">
              <a:ea typeface="ＭＳ Ｐゴシック" panose="020B0600070205080204" pitchFamily="34" charset="-128"/>
            </a:endParaRPr>
          </a:p>
          <a:p>
            <a:pPr eaLnBrk="1" hangingPunct="1">
              <a:lnSpc>
                <a:spcPct val="90000"/>
              </a:lnSpc>
              <a:buFont typeface="Wingdings 2" panose="05020102010507070707" pitchFamily="18" charset="2"/>
              <a:buNone/>
            </a:pPr>
            <a:endParaRPr lang="de-DE" sz="1600" smtClean="0">
              <a:ea typeface="ＭＳ Ｐゴシック" panose="020B0600070205080204" pitchFamily="34" charset="-128"/>
            </a:endParaRPr>
          </a:p>
          <a:p>
            <a:pPr eaLnBrk="1" hangingPunct="1">
              <a:lnSpc>
                <a:spcPct val="90000"/>
              </a:lnSpc>
              <a:buFont typeface="Wingdings 2" panose="05020102010507070707" pitchFamily="18" charset="2"/>
              <a:buNone/>
            </a:pPr>
            <a:endParaRPr lang="de-DE" sz="1600" smtClean="0">
              <a:ea typeface="ＭＳ Ｐゴシック" panose="020B0600070205080204" pitchFamily="34" charset="-128"/>
            </a:endParaRPr>
          </a:p>
        </p:txBody>
      </p:sp>
      <p:sp>
        <p:nvSpPr>
          <p:cNvPr id="5"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pic>
        <p:nvPicPr>
          <p:cNvPr id="276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78463" y="1741488"/>
            <a:ext cx="3665537"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0" y="723900"/>
            <a:ext cx="4533900" cy="639763"/>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Medienerziehung</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hteck 7"/>
          <p:cNvSpPr>
            <a:spLocks noChangeArrowheads="1"/>
          </p:cNvSpPr>
          <p:nvPr/>
        </p:nvSpPr>
        <p:spPr bwMode="auto">
          <a:xfrm>
            <a:off x="-12700" y="1698625"/>
            <a:ext cx="9180513" cy="48926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de-AT">
              <a:ea typeface="ＭＳ Ｐゴシック" panose="020B0600070205080204" pitchFamily="34" charset="-128"/>
            </a:endParaRPr>
          </a:p>
        </p:txBody>
      </p:sp>
      <p:sp>
        <p:nvSpPr>
          <p:cNvPr id="9218" name="Rectangle 38"/>
          <p:cNvSpPr txBox="1">
            <a:spLocks noGrp="1" noChangeArrowheads="1"/>
          </p:cNvSpPr>
          <p:nvPr/>
        </p:nvSpPr>
        <p:spPr bwMode="auto">
          <a:xfrm>
            <a:off x="642938" y="6642100"/>
            <a:ext cx="4981575" cy="219075"/>
          </a:xfrm>
          <a:prstGeom prst="rect">
            <a:avLst/>
          </a:prstGeom>
          <a:noFill/>
          <a:ln>
            <a:miter lim="800000"/>
            <a:headEnd/>
            <a:tailEnd/>
          </a:ln>
        </p:spPr>
        <p:txBody>
          <a:bodyPr/>
          <a:lstStyle/>
          <a:p>
            <a:pPr eaLnBrk="0" hangingPunct="0">
              <a:defRPr/>
            </a:pPr>
            <a:r>
              <a:rPr lang="de-DE" sz="900" b="1" dirty="0">
                <a:solidFill>
                  <a:srgbClr val="DDDDDD"/>
                </a:solidFill>
                <a:latin typeface="+mn-lt"/>
                <a:cs typeface="+mn-cs"/>
              </a:rPr>
              <a:t>w </a:t>
            </a:r>
            <a:r>
              <a:rPr lang="de-DE" sz="900" b="1" dirty="0" err="1">
                <a:solidFill>
                  <a:srgbClr val="DDDDDD"/>
                </a:solidFill>
                <a:latin typeface="+mn-lt"/>
                <a:cs typeface="+mn-cs"/>
              </a:rPr>
              <a:t>w</a:t>
            </a:r>
            <a:r>
              <a:rPr lang="de-DE" sz="900" b="1" dirty="0">
                <a:solidFill>
                  <a:srgbClr val="DDDDDD"/>
                </a:solidFill>
                <a:latin typeface="+mn-lt"/>
                <a:cs typeface="+mn-cs"/>
              </a:rPr>
              <a:t> </a:t>
            </a:r>
            <a:r>
              <a:rPr lang="de-DE" sz="900" b="1" dirty="0" err="1">
                <a:solidFill>
                  <a:srgbClr val="DDDDDD"/>
                </a:solidFill>
                <a:latin typeface="+mn-lt"/>
                <a:cs typeface="+mn-cs"/>
              </a:rPr>
              <a:t>w</a:t>
            </a:r>
            <a:r>
              <a:rPr lang="de-DE" sz="900" b="1" dirty="0">
                <a:solidFill>
                  <a:srgbClr val="DDDDDD"/>
                </a:solidFill>
                <a:latin typeface="+mn-lt"/>
                <a:cs typeface="+mn-cs"/>
              </a:rPr>
              <a:t> . s a f e r i n t e r n e t . a t </a:t>
            </a:r>
          </a:p>
        </p:txBody>
      </p:sp>
      <p:pic>
        <p:nvPicPr>
          <p:cNvPr id="28676" name="Picture 8" descr="ombudsmann_hp"/>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3550" y="4211638"/>
            <a:ext cx="27305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AutoShape 9"/>
          <p:cNvSpPr>
            <a:spLocks noChangeArrowheads="1"/>
          </p:cNvSpPr>
          <p:nvPr/>
        </p:nvSpPr>
        <p:spPr bwMode="auto">
          <a:xfrm>
            <a:off x="133350" y="5499100"/>
            <a:ext cx="2349500" cy="596900"/>
          </a:xfrm>
          <a:prstGeom prst="wedgeRoundRectCallout">
            <a:avLst>
              <a:gd name="adj1" fmla="val 37366"/>
              <a:gd name="adj2" fmla="val -166491"/>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www.ombudsmann.at</a:t>
            </a:r>
          </a:p>
        </p:txBody>
      </p:sp>
      <p:pic>
        <p:nvPicPr>
          <p:cNvPr id="2867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8213" y="4186238"/>
            <a:ext cx="2836862"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7950" y="1795463"/>
            <a:ext cx="24003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21" descr="radaufdraht"/>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673475" y="4187825"/>
            <a:ext cx="1971675"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22" descr="familienberatung_gv_at"/>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369050" y="1776413"/>
            <a:ext cx="2376488"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AutoShape 13"/>
          <p:cNvSpPr>
            <a:spLocks noChangeArrowheads="1"/>
          </p:cNvSpPr>
          <p:nvPr/>
        </p:nvSpPr>
        <p:spPr bwMode="auto">
          <a:xfrm>
            <a:off x="6727825" y="6008688"/>
            <a:ext cx="2349500" cy="596900"/>
          </a:xfrm>
          <a:prstGeom prst="wedgeRoundRectCallout">
            <a:avLst>
              <a:gd name="adj1" fmla="val -31282"/>
              <a:gd name="adj2" fmla="val -170745"/>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www.handywissen.at</a:t>
            </a:r>
          </a:p>
        </p:txBody>
      </p:sp>
      <p:sp>
        <p:nvSpPr>
          <p:cNvPr id="19" name="Abgerundete rechteckige Legende 18"/>
          <p:cNvSpPr/>
          <p:nvPr/>
        </p:nvSpPr>
        <p:spPr bwMode="auto">
          <a:xfrm>
            <a:off x="174625" y="3513138"/>
            <a:ext cx="2147888" cy="579437"/>
          </a:xfrm>
          <a:prstGeom prst="wedgeRoundRectCallout">
            <a:avLst>
              <a:gd name="adj1" fmla="val 40037"/>
              <a:gd name="adj2" fmla="val -91346"/>
              <a:gd name="adj3" fmla="val 16667"/>
            </a:avLst>
          </a:prstGeom>
          <a:solidFill>
            <a:schemeClr val="bg1"/>
          </a:solidFill>
          <a:ln w="9525" cap="flat" cmpd="sng" algn="ctr">
            <a:solidFill>
              <a:schemeClr val="tx1"/>
            </a:solidFill>
            <a:prstDash val="solid"/>
            <a:round/>
            <a:headEnd type="none" w="med" len="med"/>
            <a:tailEnd type="none" w="med" len="med"/>
          </a:ln>
          <a:effectLst/>
        </p:spPr>
        <p:txBody>
          <a:bodyPr anchor="ctr"/>
          <a:lstStyle/>
          <a:p>
            <a:pPr algn="ctr" eaLnBrk="0" hangingPunct="0">
              <a:defRPr/>
            </a:pPr>
            <a:r>
              <a:rPr lang="de-AT" sz="1600" dirty="0">
                <a:latin typeface="+mn-lt"/>
                <a:ea typeface="ＭＳ Ｐゴシック" charset="-128"/>
                <a:cs typeface="Calibri" pitchFamily="34" charset="0"/>
              </a:rPr>
              <a:t>www.stopline.at</a:t>
            </a:r>
          </a:p>
        </p:txBody>
      </p:sp>
      <p:sp>
        <p:nvSpPr>
          <p:cNvPr id="28684" name="AutoShape 12"/>
          <p:cNvSpPr>
            <a:spLocks noChangeArrowheads="1"/>
          </p:cNvSpPr>
          <p:nvPr/>
        </p:nvSpPr>
        <p:spPr bwMode="auto">
          <a:xfrm>
            <a:off x="3451225" y="5811838"/>
            <a:ext cx="2349500" cy="766762"/>
          </a:xfrm>
          <a:prstGeom prst="wedgeRoundRectCallout">
            <a:avLst>
              <a:gd name="adj1" fmla="val -10120"/>
              <a:gd name="adj2" fmla="val -92190"/>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www.rataufdraht.at</a:t>
            </a:r>
          </a:p>
        </p:txBody>
      </p:sp>
      <p:sp>
        <p:nvSpPr>
          <p:cNvPr id="28685" name="AutoShape 20"/>
          <p:cNvSpPr>
            <a:spLocks noChangeArrowheads="1"/>
          </p:cNvSpPr>
          <p:nvPr/>
        </p:nvSpPr>
        <p:spPr bwMode="auto">
          <a:xfrm>
            <a:off x="6345238" y="2751138"/>
            <a:ext cx="2759075" cy="596900"/>
          </a:xfrm>
          <a:prstGeom prst="wedgeRoundRectCallout">
            <a:avLst>
              <a:gd name="adj1" fmla="val 6014"/>
              <a:gd name="adj2" fmla="val 103722"/>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www.familienberatung.gv.at</a:t>
            </a:r>
          </a:p>
        </p:txBody>
      </p:sp>
      <p:sp>
        <p:nvSpPr>
          <p:cNvPr id="21" name="Rectangle 2"/>
          <p:cNvSpPr txBox="1">
            <a:spLocks noChangeArrowheads="1"/>
          </p:cNvSpPr>
          <p:nvPr/>
        </p:nvSpPr>
        <p:spPr bwMode="auto">
          <a:xfrm>
            <a:off x="0" y="652463"/>
            <a:ext cx="4533900" cy="639762"/>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Hilfe und Links</a:t>
            </a:r>
          </a:p>
        </p:txBody>
      </p:sp>
      <p:pic>
        <p:nvPicPr>
          <p:cNvPr id="28687" name="Picture 17" descr="C:\Users\marina\Desktop\Screenshot Website_Rahmen.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644775" y="1765300"/>
            <a:ext cx="3455988" cy="196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8" name="AutoShape 7"/>
          <p:cNvSpPr>
            <a:spLocks noChangeArrowheads="1"/>
          </p:cNvSpPr>
          <p:nvPr/>
        </p:nvSpPr>
        <p:spPr bwMode="auto">
          <a:xfrm>
            <a:off x="3444875" y="3598863"/>
            <a:ext cx="2349500" cy="596900"/>
          </a:xfrm>
          <a:prstGeom prst="wedgeRoundRectCallout">
            <a:avLst>
              <a:gd name="adj1" fmla="val 24394"/>
              <a:gd name="adj2" fmla="val -162236"/>
              <a:gd name="adj3" fmla="val 16667"/>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a:r>
              <a:rPr lang="de-DE" sz="1600">
                <a:latin typeface="Arial" panose="020B0604020202020204" pitchFamily="34" charset="0"/>
                <a:ea typeface="ＭＳ Ｐゴシック" panose="020B0600070205080204" pitchFamily="34" charset="-128"/>
              </a:rPr>
              <a:t>www.saferinternet.at</a:t>
            </a:r>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subTitle" idx="1"/>
          </p:nvPr>
        </p:nvSpPr>
        <p:spPr>
          <a:xfrm>
            <a:off x="266700" y="3276600"/>
            <a:ext cx="8610600" cy="1649413"/>
          </a:xfrm>
        </p:spPr>
        <p:txBody>
          <a:bodyPr/>
          <a:lstStyle/>
          <a:p>
            <a:pPr algn="ctr" eaLnBrk="1" hangingPunct="1">
              <a:buFont typeface="Wingdings 2" panose="05020102010507070707" pitchFamily="18" charset="2"/>
              <a:buNone/>
            </a:pPr>
            <a:r>
              <a:rPr lang="de-DE" sz="3600" smtClean="0">
                <a:ea typeface="ＭＳ Ｐゴシック" panose="020B0600070205080204" pitchFamily="34" charset="-128"/>
              </a:rPr>
              <a:t>Das </a:t>
            </a:r>
            <a:r>
              <a:rPr lang="de-DE" sz="3600" smtClean="0">
                <a:solidFill>
                  <a:schemeClr val="accent2"/>
                </a:solidFill>
                <a:ea typeface="ＭＳ Ｐゴシック" panose="020B0600070205080204" pitchFamily="34" charset="-128"/>
              </a:rPr>
              <a:t>größte Risiko </a:t>
            </a:r>
            <a:r>
              <a:rPr lang="de-DE" sz="3600" smtClean="0">
                <a:ea typeface="ＭＳ Ｐゴシック" panose="020B0600070205080204" pitchFamily="34" charset="-128"/>
              </a:rPr>
              <a:t>von Internet, Handy und Smartphone für unsere Kinder ist, …</a:t>
            </a:r>
          </a:p>
          <a:p>
            <a:pPr algn="r" eaLnBrk="1" hangingPunct="1">
              <a:buFont typeface="Wingdings 2" panose="05020102010507070707" pitchFamily="18" charset="2"/>
              <a:buNone/>
            </a:pPr>
            <a:r>
              <a:rPr lang="de-DE" sz="3200" smtClean="0">
                <a:ea typeface="ＭＳ Ｐゴシック" panose="020B0600070205080204" pitchFamily="34" charset="-128"/>
              </a:rPr>
              <a:t>			</a:t>
            </a:r>
          </a:p>
        </p:txBody>
      </p:sp>
      <p:sp>
        <p:nvSpPr>
          <p:cNvPr id="3"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sp>
        <p:nvSpPr>
          <p:cNvPr id="30723" name="Rectangle 2"/>
          <p:cNvSpPr txBox="1">
            <a:spLocks noChangeArrowheads="1"/>
          </p:cNvSpPr>
          <p:nvPr/>
        </p:nvSpPr>
        <p:spPr bwMode="auto">
          <a:xfrm>
            <a:off x="266700" y="3276600"/>
            <a:ext cx="8610600"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spcBef>
                <a:spcPct val="20000"/>
              </a:spcBef>
              <a:buClr>
                <a:schemeClr val="accent2"/>
              </a:buClr>
              <a:buSzPct val="70000"/>
              <a:buFont typeface="Wingdings 2" panose="05020102010507070707" pitchFamily="18" charset="2"/>
              <a:buNone/>
            </a:pPr>
            <a:r>
              <a:rPr lang="de-DE" sz="3600" b="1">
                <a:solidFill>
                  <a:srgbClr val="4D4D4D"/>
                </a:solidFill>
                <a:latin typeface="Arial" panose="020B0604020202020204" pitchFamily="34" charset="0"/>
                <a:ea typeface="ＭＳ Ｐゴシック" panose="020B0600070205080204" pitchFamily="34" charset="-128"/>
              </a:rPr>
              <a:t>… ihnen den </a:t>
            </a:r>
            <a:r>
              <a:rPr lang="de-DE" sz="3600" b="1">
                <a:solidFill>
                  <a:schemeClr val="accent2"/>
                </a:solidFill>
                <a:latin typeface="Arial" panose="020B0604020202020204" pitchFamily="34" charset="0"/>
                <a:ea typeface="ＭＳ Ｐゴシック" panose="020B0600070205080204" pitchFamily="34" charset="-128"/>
              </a:rPr>
              <a:t>Zugang zu verweigern</a:t>
            </a:r>
            <a:r>
              <a:rPr lang="de-DE" sz="3600" b="1">
                <a:solidFill>
                  <a:srgbClr val="4D4D4D"/>
                </a:solidFill>
                <a:latin typeface="Arial" panose="020B0604020202020204" pitchFamily="34" charset="0"/>
                <a:ea typeface="ＭＳ Ｐゴシック" panose="020B0600070205080204" pitchFamily="34" charset="-128"/>
              </a:rPr>
              <a:t>!</a:t>
            </a:r>
          </a:p>
          <a:p>
            <a:pPr algn="r" eaLnBrk="1" hangingPunct="1">
              <a:spcBef>
                <a:spcPct val="20000"/>
              </a:spcBef>
              <a:buClr>
                <a:schemeClr val="accent2"/>
              </a:buClr>
              <a:buSzPct val="70000"/>
              <a:buFont typeface="Wingdings 2" panose="05020102010507070707" pitchFamily="18" charset="2"/>
              <a:buNone/>
            </a:pPr>
            <a:r>
              <a:rPr lang="de-DE" sz="3200" b="1">
                <a:solidFill>
                  <a:srgbClr val="4D4D4D"/>
                </a:solidFill>
                <a:latin typeface="Arial" panose="020B0604020202020204" pitchFamily="34" charset="0"/>
                <a:ea typeface="ＭＳ Ｐゴシック" panose="020B0600070205080204" pitchFamily="34" charset="-128"/>
              </a:rPr>
              <a:t>			</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p:txBody>
          <a:bodyPr/>
          <a:lstStyle/>
          <a:p>
            <a:r>
              <a:rPr lang="de-AT" sz="4800" dirty="0"/>
              <a:t>Wie schütze ich den PC meines Kindes</a:t>
            </a:r>
            <a:r>
              <a:rPr lang="de-AT" sz="4800" dirty="0" smtClean="0"/>
              <a:t>?</a:t>
            </a:r>
          </a:p>
          <a:p>
            <a:endParaRPr lang="de-AT" sz="4800" dirty="0"/>
          </a:p>
        </p:txBody>
      </p:sp>
      <p:sp>
        <p:nvSpPr>
          <p:cNvPr id="2" name="Titel 1"/>
          <p:cNvSpPr>
            <a:spLocks noGrp="1"/>
          </p:cNvSpPr>
          <p:nvPr>
            <p:ph type="ctrTitle"/>
          </p:nvPr>
        </p:nvSpPr>
        <p:spPr/>
        <p:txBody>
          <a:bodyPr/>
          <a:lstStyle/>
          <a:p>
            <a:r>
              <a:rPr lang="de-AT" dirty="0" smtClean="0"/>
              <a:t>Treffpunkt 11:00 Uhr</a:t>
            </a:r>
            <a:endParaRPr lang="de-AT" dirty="0"/>
          </a:p>
        </p:txBody>
      </p:sp>
    </p:spTree>
    <p:extLst>
      <p:ext uri="{BB962C8B-B14F-4D97-AF65-F5344CB8AC3E}">
        <p14:creationId xmlns:p14="http://schemas.microsoft.com/office/powerpoint/2010/main" val="1742529857"/>
      </p:ext>
    </p:extLst>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04800" y="792760"/>
            <a:ext cx="8610600" cy="1143000"/>
          </a:xfrm>
        </p:spPr>
        <p:txBody>
          <a:bodyPr/>
          <a:lstStyle/>
          <a:p>
            <a:r>
              <a:rPr lang="de-AT" dirty="0" smtClean="0">
                <a:solidFill>
                  <a:schemeClr val="tx2"/>
                </a:solidFill>
              </a:rPr>
              <a:t>Bedrohungen</a:t>
            </a:r>
            <a:endParaRPr lang="de-AT" dirty="0">
              <a:solidFill>
                <a:schemeClr val="tx2"/>
              </a:solidFill>
            </a:endParaRPr>
          </a:p>
        </p:txBody>
      </p:sp>
      <p:sp>
        <p:nvSpPr>
          <p:cNvPr id="3" name="Inhaltsplatzhalter 2"/>
          <p:cNvSpPr>
            <a:spLocks noGrp="1"/>
          </p:cNvSpPr>
          <p:nvPr>
            <p:ph type="subTitle" idx="1"/>
          </p:nvPr>
        </p:nvSpPr>
        <p:spPr>
          <a:xfrm>
            <a:off x="1371600" y="2575421"/>
            <a:ext cx="7543800" cy="2759978"/>
          </a:xfrm>
        </p:spPr>
        <p:txBody>
          <a:bodyPr/>
          <a:lstStyle/>
          <a:p>
            <a:pPr marL="285750" indent="-285750">
              <a:buFont typeface="Arial" panose="020B0604020202020204" pitchFamily="34" charset="0"/>
              <a:buChar char="•"/>
            </a:pPr>
            <a:r>
              <a:rPr lang="de-AT" sz="2400" dirty="0" smtClean="0"/>
              <a:t>Virus, Trojaner, Spyware, </a:t>
            </a:r>
            <a:r>
              <a:rPr lang="de-AT" sz="2400" dirty="0" err="1" smtClean="0"/>
              <a:t>Adware</a:t>
            </a:r>
            <a:r>
              <a:rPr lang="de-AT" sz="2400" dirty="0" smtClean="0"/>
              <a:t>, </a:t>
            </a:r>
            <a:r>
              <a:rPr lang="de-AT" sz="2400" dirty="0" err="1" smtClean="0"/>
              <a:t>Rootkit</a:t>
            </a:r>
            <a:endParaRPr lang="de-AT" sz="2400" dirty="0" smtClean="0"/>
          </a:p>
          <a:p>
            <a:pPr marL="285750" indent="-285750">
              <a:buFont typeface="Arial" panose="020B0604020202020204" pitchFamily="34" charset="0"/>
              <a:buChar char="•"/>
            </a:pPr>
            <a:r>
              <a:rPr lang="de-AT" sz="2400" dirty="0" smtClean="0"/>
              <a:t>Schadprogramme die den PC manipulieren ohne dass man es bemerkt</a:t>
            </a:r>
          </a:p>
          <a:p>
            <a:pPr marL="285750" indent="-285750">
              <a:buFont typeface="Arial" panose="020B0604020202020204" pitchFamily="34" charset="0"/>
              <a:buChar char="•"/>
            </a:pPr>
            <a:r>
              <a:rPr lang="de-AT" sz="2400" dirty="0" smtClean="0"/>
              <a:t>Internetinhalte (einschließlich Kommunikation) die nicht dem Alter entsprechen</a:t>
            </a:r>
            <a:endParaRPr lang="de-AT" sz="2400" dirty="0"/>
          </a:p>
        </p:txBody>
      </p:sp>
    </p:spTree>
    <p:extLst>
      <p:ext uri="{BB962C8B-B14F-4D97-AF65-F5344CB8AC3E}">
        <p14:creationId xmlns:p14="http://schemas.microsoft.com/office/powerpoint/2010/main" val="3776459761"/>
      </p:ext>
    </p:extLst>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17383" y="801149"/>
            <a:ext cx="8610600" cy="1143000"/>
          </a:xfrm>
        </p:spPr>
        <p:txBody>
          <a:bodyPr/>
          <a:lstStyle/>
          <a:p>
            <a:r>
              <a:rPr lang="de-AT" dirty="0" smtClean="0">
                <a:solidFill>
                  <a:schemeClr val="tx2"/>
                </a:solidFill>
              </a:rPr>
              <a:t>Lösungen</a:t>
            </a:r>
            <a:endParaRPr lang="de-AT" dirty="0">
              <a:solidFill>
                <a:schemeClr val="tx2"/>
              </a:solidFill>
            </a:endParaRPr>
          </a:p>
        </p:txBody>
      </p:sp>
      <p:sp>
        <p:nvSpPr>
          <p:cNvPr id="3" name="Inhaltsplatzhalter 2"/>
          <p:cNvSpPr>
            <a:spLocks noGrp="1"/>
          </p:cNvSpPr>
          <p:nvPr>
            <p:ph type="subTitle" idx="1"/>
          </p:nvPr>
        </p:nvSpPr>
        <p:spPr>
          <a:xfrm>
            <a:off x="1384183" y="2531378"/>
            <a:ext cx="7543800" cy="2895600"/>
          </a:xfrm>
        </p:spPr>
        <p:txBody>
          <a:bodyPr/>
          <a:lstStyle/>
          <a:p>
            <a:pPr marL="285750" indent="-285750">
              <a:buFont typeface="Arial" panose="020B0604020202020204" pitchFamily="34" charset="0"/>
              <a:buChar char="•"/>
            </a:pPr>
            <a:r>
              <a:rPr lang="de-AT" sz="2400" dirty="0"/>
              <a:t>Internet Security Programme, div. Hersteller</a:t>
            </a:r>
          </a:p>
          <a:p>
            <a:pPr marL="285750" indent="-285750">
              <a:buFont typeface="Arial" panose="020B0604020202020204" pitchFamily="34" charset="0"/>
              <a:buChar char="•"/>
            </a:pPr>
            <a:r>
              <a:rPr lang="de-AT" sz="2400" dirty="0"/>
              <a:t>reiner Virenscanner ist zu wenig</a:t>
            </a:r>
          </a:p>
          <a:p>
            <a:pPr marL="285750" indent="-285750">
              <a:buFont typeface="Arial" panose="020B0604020202020204" pitchFamily="34" charset="0"/>
              <a:buChar char="•"/>
            </a:pPr>
            <a:r>
              <a:rPr lang="de-AT" sz="2400" dirty="0"/>
              <a:t>wichtig ist ständige Aktualisierung</a:t>
            </a:r>
          </a:p>
          <a:p>
            <a:pPr marL="285750" indent="-285750">
              <a:buFont typeface="Arial" panose="020B0604020202020204" pitchFamily="34" charset="0"/>
              <a:buChar char="•"/>
            </a:pPr>
            <a:r>
              <a:rPr lang="de-AT" sz="2400" dirty="0"/>
              <a:t>gratis: Microsoft Security </a:t>
            </a:r>
            <a:r>
              <a:rPr lang="de-AT" sz="2400" dirty="0" smtClean="0"/>
              <a:t>Essentials, in </a:t>
            </a:r>
            <a:r>
              <a:rPr lang="de-AT" sz="2400" dirty="0"/>
              <a:t>Windows 8 </a:t>
            </a:r>
            <a:r>
              <a:rPr lang="de-AT" sz="2400" dirty="0" smtClean="0"/>
              <a:t>integriert (Defender)</a:t>
            </a:r>
            <a:endParaRPr lang="de-AT" sz="2400" dirty="0"/>
          </a:p>
        </p:txBody>
      </p:sp>
    </p:spTree>
    <p:extLst>
      <p:ext uri="{BB962C8B-B14F-4D97-AF65-F5344CB8AC3E}">
        <p14:creationId xmlns:p14="http://schemas.microsoft.com/office/powerpoint/2010/main" val="728882751"/>
      </p:ext>
    </p:extLst>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97079" y="717259"/>
            <a:ext cx="8610600" cy="1143000"/>
          </a:xfrm>
        </p:spPr>
        <p:txBody>
          <a:bodyPr/>
          <a:lstStyle/>
          <a:p>
            <a:r>
              <a:rPr lang="de-AT" dirty="0" smtClean="0">
                <a:solidFill>
                  <a:schemeClr val="accent1"/>
                </a:solidFill>
              </a:rPr>
              <a:t>Inhaltskontrolle</a:t>
            </a:r>
            <a:endParaRPr lang="de-AT" dirty="0">
              <a:solidFill>
                <a:schemeClr val="accent1"/>
              </a:solidFill>
            </a:endParaRPr>
          </a:p>
        </p:txBody>
      </p:sp>
      <p:sp>
        <p:nvSpPr>
          <p:cNvPr id="3" name="Inhaltsplatzhalter 2"/>
          <p:cNvSpPr>
            <a:spLocks noGrp="1"/>
          </p:cNvSpPr>
          <p:nvPr>
            <p:ph type="subTitle" idx="1"/>
          </p:nvPr>
        </p:nvSpPr>
        <p:spPr>
          <a:xfrm>
            <a:off x="1371600" y="1954635"/>
            <a:ext cx="7543800" cy="4369965"/>
          </a:xfrm>
        </p:spPr>
        <p:txBody>
          <a:bodyPr>
            <a:noAutofit/>
          </a:bodyPr>
          <a:lstStyle/>
          <a:p>
            <a:pPr marL="342900" indent="-342900">
              <a:buFont typeface="Arial" panose="020B0604020202020204" pitchFamily="34" charset="0"/>
              <a:buChar char="•"/>
            </a:pPr>
            <a:r>
              <a:rPr lang="de-AT" sz="2200" dirty="0"/>
              <a:t>Webfilter durchsuchen beim Surfen die Internetseiten</a:t>
            </a:r>
          </a:p>
          <a:p>
            <a:pPr marL="342900" indent="-342900">
              <a:buFont typeface="Arial" panose="020B0604020202020204" pitchFamily="34" charset="0"/>
              <a:buChar char="•"/>
            </a:pPr>
            <a:r>
              <a:rPr lang="de-AT" sz="2200" dirty="0"/>
              <a:t>Sperren </a:t>
            </a:r>
            <a:r>
              <a:rPr lang="de-AT" sz="2200" dirty="0" smtClean="0"/>
              <a:t>Internetseiten, </a:t>
            </a:r>
            <a:r>
              <a:rPr lang="de-AT" sz="2200" dirty="0"/>
              <a:t>wenn gewünscht einzelne Adressen</a:t>
            </a:r>
          </a:p>
          <a:p>
            <a:pPr marL="342900" indent="-342900">
              <a:buFont typeface="Arial" panose="020B0604020202020204" pitchFamily="34" charset="0"/>
              <a:buChar char="•"/>
            </a:pPr>
            <a:r>
              <a:rPr lang="de-AT" sz="2200" dirty="0"/>
              <a:t>müssen online aktualisiert werden</a:t>
            </a:r>
          </a:p>
          <a:p>
            <a:pPr marL="342900" indent="-342900">
              <a:buFont typeface="Arial" panose="020B0604020202020204" pitchFamily="34" charset="0"/>
              <a:buChar char="•"/>
            </a:pPr>
            <a:r>
              <a:rPr lang="de-AT" sz="2200" dirty="0"/>
              <a:t>Kategorien von Internetseiten nach Inhalt (</a:t>
            </a:r>
            <a:r>
              <a:rPr lang="de-AT" sz="2200" dirty="0" err="1"/>
              <a:t>z.b.</a:t>
            </a:r>
            <a:r>
              <a:rPr lang="de-AT" sz="2200" dirty="0"/>
              <a:t> Onlinespiele, explizite Sexseiten, Gewaltdarstellungen, ....</a:t>
            </a:r>
          </a:p>
          <a:p>
            <a:pPr marL="342900" indent="-342900">
              <a:buFont typeface="Arial" panose="020B0604020202020204" pitchFamily="34" charset="0"/>
              <a:buChar char="•"/>
            </a:pPr>
            <a:r>
              <a:rPr lang="de-AT" sz="2200" dirty="0"/>
              <a:t>bei </a:t>
            </a:r>
            <a:r>
              <a:rPr lang="de-AT" sz="2200" dirty="0" err="1"/>
              <a:t>Internetsecurity</a:t>
            </a:r>
            <a:r>
              <a:rPr lang="de-AT" sz="2200" dirty="0"/>
              <a:t> Programmen diverser Hersteller</a:t>
            </a:r>
          </a:p>
          <a:p>
            <a:pPr marL="342900" indent="-342900">
              <a:buFont typeface="Arial" panose="020B0604020202020204" pitchFamily="34" charset="0"/>
              <a:buChar char="•"/>
            </a:pPr>
            <a:r>
              <a:rPr lang="de-AT" sz="2200" dirty="0"/>
              <a:t>K9 </a:t>
            </a:r>
            <a:r>
              <a:rPr lang="de-AT" sz="2200" dirty="0" err="1"/>
              <a:t>Webprotection</a:t>
            </a:r>
            <a:r>
              <a:rPr lang="de-AT" sz="2200" dirty="0"/>
              <a:t> ist kostenlos http://www.k9webprotection.com/</a:t>
            </a:r>
          </a:p>
          <a:p>
            <a:pPr marL="342900" indent="-342900">
              <a:buFont typeface="Arial" panose="020B0604020202020204" pitchFamily="34" charset="0"/>
              <a:buChar char="•"/>
            </a:pPr>
            <a:r>
              <a:rPr lang="de-AT" sz="2200" dirty="0"/>
              <a:t>PC wegsperren (oder Tastatur und Maus entfernen)</a:t>
            </a:r>
          </a:p>
        </p:txBody>
      </p:sp>
      <p:pic>
        <p:nvPicPr>
          <p:cNvPr id="4" name="Grafik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63013" cy="6493079"/>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114550" y="71437"/>
            <a:ext cx="4914900" cy="6715125"/>
          </a:xfrm>
          <a:prstGeom prst="rect">
            <a:avLst/>
          </a:prstGeom>
        </p:spPr>
      </p:pic>
      <p:pic>
        <p:nvPicPr>
          <p:cNvPr id="1026" name="Picture 2" descr="http://www.chip.de/ii/8/9/6/9/8/0/6/552daa371b14278f.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8006" y="0"/>
            <a:ext cx="8108746" cy="6912912"/>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09625" y="781050"/>
            <a:ext cx="7524750" cy="5295900"/>
          </a:xfrm>
          <a:prstGeom prst="rect">
            <a:avLst/>
          </a:prstGeom>
        </p:spPr>
      </p:pic>
      <p:pic>
        <p:nvPicPr>
          <p:cNvPr id="1028" name="Picture 4" descr="http://s0.eih.bz/images/tmp3abd.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8006" y="40336"/>
            <a:ext cx="7314894" cy="6115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6514939"/>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fade">
                                      <p:cBhvr>
                                        <p:cTn id="2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rot="20442365">
            <a:off x="495300" y="1645644"/>
            <a:ext cx="7886700" cy="2487343"/>
          </a:xfrm>
        </p:spPr>
      </p:pic>
    </p:spTree>
    <p:extLst>
      <p:ext uri="{BB962C8B-B14F-4D97-AF65-F5344CB8AC3E}">
        <p14:creationId xmlns:p14="http://schemas.microsoft.com/office/powerpoint/2010/main" val="1599274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2" descr="Kinder_Comput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700" y="1600200"/>
            <a:ext cx="9161463"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2"/>
          <p:cNvSpPr>
            <a:spLocks noGrp="1" noChangeArrowheads="1"/>
          </p:cNvSpPr>
          <p:nvPr>
            <p:ph type="ctrTitle"/>
          </p:nvPr>
        </p:nvSpPr>
        <p:spPr>
          <a:xfrm>
            <a:off x="0" y="660400"/>
            <a:ext cx="3541713" cy="558800"/>
          </a:xfrm>
        </p:spPr>
        <p:txBody>
          <a:bodyPr/>
          <a:lstStyle/>
          <a:p>
            <a:r>
              <a:rPr lang="de-DE" sz="2200" smtClean="0">
                <a:ea typeface="ＭＳ Ｐゴシック" panose="020B0600070205080204" pitchFamily="34" charset="-128"/>
              </a:rPr>
              <a:t>Beliebte Anwendungen</a:t>
            </a:r>
          </a:p>
        </p:txBody>
      </p:sp>
      <p:sp>
        <p:nvSpPr>
          <p:cNvPr id="10244" name="AutoShape 5"/>
          <p:cNvSpPr>
            <a:spLocks noChangeArrowheads="1"/>
          </p:cNvSpPr>
          <p:nvPr/>
        </p:nvSpPr>
        <p:spPr bwMode="auto">
          <a:xfrm>
            <a:off x="1943100" y="2336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Soziale Netzwerke –</a:t>
            </a:r>
          </a:p>
          <a:p>
            <a:r>
              <a:rPr lang="de-DE" sz="1400">
                <a:solidFill>
                  <a:schemeClr val="accent2"/>
                </a:solidFill>
                <a:latin typeface="Arial" panose="020B0604020202020204" pitchFamily="34" charset="0"/>
              </a:rPr>
              <a:t>Facebook, Whatsapp</a:t>
            </a:r>
            <a:endParaRPr lang="de-DE" sz="1400">
              <a:latin typeface="Arial" panose="020B0604020202020204" pitchFamily="34" charset="0"/>
            </a:endParaRPr>
          </a:p>
        </p:txBody>
      </p:sp>
      <p:sp>
        <p:nvSpPr>
          <p:cNvPr id="10245" name="AutoShape 6"/>
          <p:cNvSpPr>
            <a:spLocks noChangeArrowheads="1"/>
          </p:cNvSpPr>
          <p:nvPr/>
        </p:nvSpPr>
        <p:spPr bwMode="auto">
          <a:xfrm>
            <a:off x="5524500" y="4241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Telefon online– </a:t>
            </a:r>
            <a:r>
              <a:rPr lang="de-DE" sz="1400">
                <a:solidFill>
                  <a:schemeClr val="accent2"/>
                </a:solidFill>
                <a:latin typeface="Arial" panose="020B0604020202020204" pitchFamily="34" charset="0"/>
              </a:rPr>
              <a:t>skype</a:t>
            </a:r>
            <a:endParaRPr lang="de-DE" sz="1400">
              <a:latin typeface="Arial" panose="020B0604020202020204" pitchFamily="34" charset="0"/>
            </a:endParaRPr>
          </a:p>
        </p:txBody>
      </p:sp>
      <p:sp>
        <p:nvSpPr>
          <p:cNvPr id="10246" name="AutoShape 8"/>
          <p:cNvSpPr>
            <a:spLocks noChangeArrowheads="1"/>
          </p:cNvSpPr>
          <p:nvPr/>
        </p:nvSpPr>
        <p:spPr bwMode="auto">
          <a:xfrm>
            <a:off x="5511800" y="2336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Videos –</a:t>
            </a:r>
          </a:p>
          <a:p>
            <a:r>
              <a:rPr lang="de-DE" sz="1400">
                <a:latin typeface="Arial" panose="020B0604020202020204" pitchFamily="34" charset="0"/>
              </a:rPr>
              <a:t> </a:t>
            </a:r>
            <a:r>
              <a:rPr lang="de-DE" sz="1400">
                <a:solidFill>
                  <a:schemeClr val="accent2"/>
                </a:solidFill>
                <a:latin typeface="Arial" panose="020B0604020202020204" pitchFamily="34" charset="0"/>
              </a:rPr>
              <a:t>YouTube</a:t>
            </a:r>
            <a:endParaRPr lang="de-DE" sz="1400">
              <a:latin typeface="Arial" panose="020B0604020202020204" pitchFamily="34" charset="0"/>
            </a:endParaRPr>
          </a:p>
        </p:txBody>
      </p:sp>
      <p:sp>
        <p:nvSpPr>
          <p:cNvPr id="10247" name="AutoShape 9"/>
          <p:cNvSpPr>
            <a:spLocks noChangeArrowheads="1"/>
          </p:cNvSpPr>
          <p:nvPr/>
        </p:nvSpPr>
        <p:spPr bwMode="auto">
          <a:xfrm>
            <a:off x="7302500" y="2336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Informationen –</a:t>
            </a:r>
          </a:p>
          <a:p>
            <a:r>
              <a:rPr lang="de-DE" sz="1400">
                <a:solidFill>
                  <a:schemeClr val="accent2"/>
                </a:solidFill>
                <a:latin typeface="Arial" panose="020B0604020202020204" pitchFamily="34" charset="0"/>
              </a:rPr>
              <a:t>Wikipedia</a:t>
            </a:r>
            <a:endParaRPr lang="de-DE" sz="1400">
              <a:latin typeface="Arial" panose="020B0604020202020204" pitchFamily="34" charset="0"/>
            </a:endParaRPr>
          </a:p>
        </p:txBody>
      </p:sp>
      <p:sp>
        <p:nvSpPr>
          <p:cNvPr id="10248" name="AutoShape 10"/>
          <p:cNvSpPr>
            <a:spLocks noChangeArrowheads="1"/>
          </p:cNvSpPr>
          <p:nvPr/>
        </p:nvSpPr>
        <p:spPr bwMode="auto">
          <a:xfrm>
            <a:off x="3733800" y="2336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Computerspiele/Apps </a:t>
            </a:r>
            <a:r>
              <a:rPr lang="de-DE" sz="1400">
                <a:solidFill>
                  <a:srgbClr val="D76300"/>
                </a:solidFill>
                <a:latin typeface="Arial" panose="020B0604020202020204" pitchFamily="34" charset="0"/>
              </a:rPr>
              <a:t>minecraft</a:t>
            </a:r>
          </a:p>
        </p:txBody>
      </p:sp>
      <p:sp>
        <p:nvSpPr>
          <p:cNvPr id="10249" name="AutoShape 11"/>
          <p:cNvSpPr>
            <a:spLocks noChangeArrowheads="1"/>
          </p:cNvSpPr>
          <p:nvPr/>
        </p:nvSpPr>
        <p:spPr bwMode="auto">
          <a:xfrm>
            <a:off x="139700" y="2336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dirty="0">
                <a:latin typeface="Arial" panose="020B0604020202020204" pitchFamily="34" charset="0"/>
              </a:rPr>
              <a:t>Fotos – </a:t>
            </a:r>
            <a:r>
              <a:rPr lang="de-DE" sz="1400" dirty="0" smtClean="0">
                <a:solidFill>
                  <a:schemeClr val="accent2"/>
                </a:solidFill>
                <a:latin typeface="Arial" panose="020B0604020202020204" pitchFamily="34" charset="0"/>
              </a:rPr>
              <a:t>Picasa, </a:t>
            </a:r>
            <a:r>
              <a:rPr lang="de-DE" sz="1400" smtClean="0">
                <a:solidFill>
                  <a:schemeClr val="accent2"/>
                </a:solidFill>
                <a:latin typeface="Arial" panose="020B0604020202020204" pitchFamily="34" charset="0"/>
              </a:rPr>
              <a:t>Instagram</a:t>
            </a:r>
            <a:endParaRPr lang="de-DE" sz="1400" dirty="0">
              <a:latin typeface="Arial" panose="020B0604020202020204" pitchFamily="34" charset="0"/>
            </a:endParaRPr>
          </a:p>
        </p:txBody>
      </p:sp>
      <p:sp>
        <p:nvSpPr>
          <p:cNvPr id="10250" name="AutoShape 12"/>
          <p:cNvSpPr>
            <a:spLocks noChangeArrowheads="1"/>
          </p:cNvSpPr>
          <p:nvPr/>
        </p:nvSpPr>
        <p:spPr bwMode="auto">
          <a:xfrm>
            <a:off x="152400" y="4241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Musik,  Filesharing –</a:t>
            </a:r>
          </a:p>
          <a:p>
            <a:r>
              <a:rPr lang="de-DE" sz="1400">
                <a:solidFill>
                  <a:schemeClr val="accent2"/>
                </a:solidFill>
                <a:latin typeface="Arial" panose="020B0604020202020204" pitchFamily="34" charset="0"/>
              </a:rPr>
              <a:t>rapidshare</a:t>
            </a:r>
            <a:endParaRPr lang="de-DE" sz="1400">
              <a:latin typeface="Arial" panose="020B0604020202020204" pitchFamily="34" charset="0"/>
            </a:endParaRPr>
          </a:p>
        </p:txBody>
      </p:sp>
      <p:sp>
        <p:nvSpPr>
          <p:cNvPr id="10251" name="AutoShape 13"/>
          <p:cNvSpPr>
            <a:spLocks noChangeArrowheads="1"/>
          </p:cNvSpPr>
          <p:nvPr/>
        </p:nvSpPr>
        <p:spPr bwMode="auto">
          <a:xfrm>
            <a:off x="1955800" y="4241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Filme – </a:t>
            </a:r>
            <a:r>
              <a:rPr lang="de-DE" sz="1400">
                <a:solidFill>
                  <a:schemeClr val="accent2"/>
                </a:solidFill>
                <a:latin typeface="Arial" panose="020B0604020202020204" pitchFamily="34" charset="0"/>
              </a:rPr>
              <a:t>kinox.to</a:t>
            </a:r>
            <a:endParaRPr lang="de-DE" sz="1400">
              <a:latin typeface="Arial" panose="020B0604020202020204" pitchFamily="34" charset="0"/>
            </a:endParaRPr>
          </a:p>
        </p:txBody>
      </p:sp>
      <p:sp>
        <p:nvSpPr>
          <p:cNvPr id="10252" name="AutoShape 14"/>
          <p:cNvSpPr>
            <a:spLocks noChangeArrowheads="1"/>
          </p:cNvSpPr>
          <p:nvPr/>
        </p:nvSpPr>
        <p:spPr bwMode="auto">
          <a:xfrm>
            <a:off x="3746500" y="42418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Suchen – </a:t>
            </a:r>
            <a:r>
              <a:rPr lang="de-DE" sz="1400">
                <a:solidFill>
                  <a:schemeClr val="accent2"/>
                </a:solidFill>
                <a:latin typeface="Arial" panose="020B0604020202020204" pitchFamily="34" charset="0"/>
              </a:rPr>
              <a:t>Google</a:t>
            </a:r>
            <a:endParaRPr lang="de-DE" sz="1400">
              <a:latin typeface="Arial" panose="020B0604020202020204" pitchFamily="34" charset="0"/>
            </a:endParaRPr>
          </a:p>
        </p:txBody>
      </p:sp>
      <p:pic>
        <p:nvPicPr>
          <p:cNvPr id="10253" name="Picture 37" descr="wikipedia"/>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00950" y="3048000"/>
            <a:ext cx="1003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4" name="Picture 39" descr="kino_to"/>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52650" y="4800600"/>
            <a:ext cx="12827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5" name="AutoShape 7"/>
          <p:cNvSpPr>
            <a:spLocks noChangeArrowheads="1"/>
          </p:cNvSpPr>
          <p:nvPr/>
        </p:nvSpPr>
        <p:spPr bwMode="auto">
          <a:xfrm>
            <a:off x="7315200" y="4229100"/>
            <a:ext cx="1663700" cy="1524000"/>
          </a:xfrm>
          <a:prstGeom prst="roundRect">
            <a:avLst>
              <a:gd name="adj" fmla="val 16667"/>
            </a:avLst>
          </a:prstGeom>
          <a:solidFill>
            <a:schemeClr val="accent1"/>
          </a:solidFill>
          <a:ln w="9525">
            <a:solidFill>
              <a:schemeClr val="tx1"/>
            </a:solidFill>
            <a:round/>
            <a:headEnd/>
            <a:tailEnd/>
          </a:ln>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1400">
                <a:latin typeface="Arial" panose="020B0604020202020204" pitchFamily="34" charset="0"/>
              </a:rPr>
              <a:t>Einkaufen </a:t>
            </a:r>
            <a:r>
              <a:rPr lang="de-DE" sz="1400">
                <a:solidFill>
                  <a:schemeClr val="accent2"/>
                </a:solidFill>
                <a:latin typeface="Arial" panose="020B0604020202020204" pitchFamily="34" charset="0"/>
              </a:rPr>
              <a:t>itunes</a:t>
            </a:r>
            <a:endParaRPr lang="de-DE" sz="1400">
              <a:latin typeface="Arial" panose="020B0604020202020204" pitchFamily="34" charset="0"/>
            </a:endParaRPr>
          </a:p>
        </p:txBody>
      </p:sp>
      <p:pic>
        <p:nvPicPr>
          <p:cNvPr id="10256" name="Picture 24" descr="C:\Users\marina\Desktop\FB Screen_rand.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960688" y="3101975"/>
            <a:ext cx="56038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7" name="Bild 24" descr="pinterest_klein.pn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280988" y="3009900"/>
            <a:ext cx="129222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8" name="Bild 26" descr="Rapidshare_klein.png"/>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352425" y="5108575"/>
            <a:ext cx="12985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9" name="Bild 28" descr="skype_klein.pn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5776913" y="5011738"/>
            <a:ext cx="12065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0" name="Bild 30" descr="youtube_klein.pn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849938" y="3025775"/>
            <a:ext cx="1090612"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1" name="Bild 31"/>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110038" y="2951163"/>
            <a:ext cx="9525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2" name="Bild 32" descr="google.png"/>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832225" y="4910138"/>
            <a:ext cx="144938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3" name="Bild 33" descr="itunes_anonym.jpg"/>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589838" y="4865688"/>
            <a:ext cx="1185862"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pic>
        <p:nvPicPr>
          <p:cNvPr id="11267" name="Bild 4" descr="Jugendstudie2011_Internetnutzung.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79438"/>
            <a:ext cx="9144000" cy="603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pic>
        <p:nvPicPr>
          <p:cNvPr id="12291" name="Bild 2" descr="Jugendstudie2011_Interneterlebnisse.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82613"/>
            <a:ext cx="9144000" cy="599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hteck 5"/>
          <p:cNvSpPr>
            <a:spLocks noChangeArrowheads="1"/>
          </p:cNvSpPr>
          <p:nvPr/>
        </p:nvSpPr>
        <p:spPr bwMode="auto">
          <a:xfrm>
            <a:off x="0" y="557213"/>
            <a:ext cx="9144000" cy="6062662"/>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endParaRPr lang="de-AT">
              <a:ea typeface="ＭＳ Ｐゴシック" panose="020B0600070205080204" pitchFamily="34" charset="-128"/>
            </a:endParaRPr>
          </a:p>
        </p:txBody>
      </p:sp>
      <p:sp>
        <p:nvSpPr>
          <p:cNvPr id="13315"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latin typeface="Arial" panose="020B0604020202020204" pitchFamily="34" charset="0"/>
              </a:rPr>
              <a:t>w w w . s a f e r i n t e r n e t . a t </a:t>
            </a:r>
          </a:p>
        </p:txBody>
      </p:sp>
      <p:pic>
        <p:nvPicPr>
          <p:cNvPr id="13316" name="Bild 4" descr="2011-01-12_charts_mediennutzung_jugend.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9413" y="636588"/>
            <a:ext cx="8407400"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6" descr="C:\Dokumente und Einstellungen\Antje\Anwendungsdaten\Microsoft\Media Catalog\SaferInternet-Grafik4.t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21400" y="1754188"/>
            <a:ext cx="3035300"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3"/>
          <p:cNvSpPr>
            <a:spLocks noGrp="1" noChangeArrowheads="1"/>
          </p:cNvSpPr>
          <p:nvPr>
            <p:ph type="subTitle" idx="1"/>
          </p:nvPr>
        </p:nvSpPr>
        <p:spPr>
          <a:xfrm>
            <a:off x="225425" y="1898650"/>
            <a:ext cx="5638800" cy="4425950"/>
          </a:xfrm>
        </p:spPr>
        <p:txBody>
          <a:bodyPr/>
          <a:lstStyle/>
          <a:p>
            <a:pPr eaLnBrk="1" hangingPunct="1">
              <a:lnSpc>
                <a:spcPct val="150000"/>
              </a:lnSpc>
              <a:buFont typeface="Wingdings 2" panose="05020102010507070707" pitchFamily="18" charset="2"/>
              <a:buNone/>
            </a:pPr>
            <a:r>
              <a:rPr lang="de-DE" sz="1800" b="0" smtClean="0">
                <a:ea typeface="ＭＳ Ｐゴシック" panose="020B0600070205080204" pitchFamily="34" charset="-128"/>
              </a:rPr>
              <a:t>Immer bedenken: </a:t>
            </a:r>
          </a:p>
          <a:p>
            <a:pPr eaLnBrk="1" hangingPunct="1">
              <a:lnSpc>
                <a:spcPct val="150000"/>
              </a:lnSpc>
              <a:buSzPct val="100000"/>
              <a:buFont typeface="Wingdings" panose="05000000000000000000" pitchFamily="2" charset="2"/>
              <a:buChar char=""/>
            </a:pPr>
            <a:r>
              <a:rPr lang="de-DE" sz="1800" b="0" smtClean="0">
                <a:ea typeface="ＭＳ Ｐゴシック" panose="020B0600070205080204" pitchFamily="34" charset="-128"/>
              </a:rPr>
              <a:t>Das Internet ist </a:t>
            </a:r>
            <a:r>
              <a:rPr lang="de-DE" sz="1800" smtClean="0">
                <a:ea typeface="ＭＳ Ｐゴシック" panose="020B0600070205080204" pitchFamily="34" charset="-128"/>
              </a:rPr>
              <a:t>weltweit zugänglich</a:t>
            </a:r>
          </a:p>
          <a:p>
            <a:pPr eaLnBrk="1" hangingPunct="1">
              <a:lnSpc>
                <a:spcPct val="150000"/>
              </a:lnSpc>
              <a:buSzPct val="100000"/>
              <a:buFont typeface="Wingdings" panose="05000000000000000000" pitchFamily="2" charset="2"/>
              <a:buChar char=""/>
            </a:pPr>
            <a:r>
              <a:rPr lang="de-DE" sz="1800" b="0" smtClean="0">
                <a:ea typeface="ＭＳ Ｐゴシック" panose="020B0600070205080204" pitchFamily="34" charset="-128"/>
              </a:rPr>
              <a:t>Veröffentlichte </a:t>
            </a:r>
            <a:r>
              <a:rPr lang="de-DE" sz="1800" smtClean="0">
                <a:ea typeface="ＭＳ Ｐゴシック" panose="020B0600070205080204" pitchFamily="34" charset="-128"/>
              </a:rPr>
              <a:t>Daten</a:t>
            </a:r>
            <a:r>
              <a:rPr lang="de-DE" sz="1800" b="0" smtClean="0">
                <a:ea typeface="ＭＳ Ｐゴシック" panose="020B0600070205080204" pitchFamily="34" charset="-128"/>
              </a:rPr>
              <a:t> können oft </a:t>
            </a:r>
            <a:r>
              <a:rPr lang="de-DE" sz="1800" smtClean="0">
                <a:ea typeface="ＭＳ Ｐゴシック" panose="020B0600070205080204" pitchFamily="34" charset="-128"/>
              </a:rPr>
              <a:t>nicht mehr gelöscht </a:t>
            </a:r>
            <a:r>
              <a:rPr lang="de-DE" sz="1800" b="0" smtClean="0">
                <a:ea typeface="ＭＳ Ｐゴシック" panose="020B0600070205080204" pitchFamily="34" charset="-128"/>
              </a:rPr>
              <a:t>werden: Das Internet vergisst nichts.</a:t>
            </a:r>
          </a:p>
          <a:p>
            <a:pPr eaLnBrk="1" hangingPunct="1">
              <a:lnSpc>
                <a:spcPct val="150000"/>
              </a:lnSpc>
              <a:buSzPct val="100000"/>
              <a:buFont typeface="Wingdings" panose="05000000000000000000" pitchFamily="2" charset="2"/>
              <a:buChar char=""/>
            </a:pPr>
            <a:r>
              <a:rPr lang="de-DE" sz="1800" smtClean="0">
                <a:ea typeface="ＭＳ Ｐゴシック" panose="020B0600070205080204" pitchFamily="34" charset="-128"/>
              </a:rPr>
              <a:t>Fotos/Filme </a:t>
            </a:r>
            <a:r>
              <a:rPr lang="de-DE" sz="1800" b="0" smtClean="0">
                <a:ea typeface="ＭＳ Ｐゴシック" panose="020B0600070205080204" pitchFamily="34" charset="-128"/>
              </a:rPr>
              <a:t>etc. können in ganz anderen Kontexten wieder auftauchen</a:t>
            </a:r>
          </a:p>
          <a:p>
            <a:pPr eaLnBrk="1" hangingPunct="1">
              <a:lnSpc>
                <a:spcPct val="150000"/>
              </a:lnSpc>
              <a:buSzPct val="100000"/>
              <a:buFont typeface="Wingdings" panose="05000000000000000000" pitchFamily="2" charset="2"/>
              <a:buChar char=""/>
            </a:pPr>
            <a:r>
              <a:rPr lang="de-DE" sz="1800" smtClean="0">
                <a:ea typeface="ＭＳ Ｐゴシック" panose="020B0600070205080204" pitchFamily="34" charset="-128"/>
              </a:rPr>
              <a:t>Soziale Netzwerke </a:t>
            </a:r>
            <a:r>
              <a:rPr lang="de-DE" sz="1800" b="0" smtClean="0">
                <a:ea typeface="ＭＳ Ｐゴシック" panose="020B0600070205080204" pitchFamily="34" charset="-128"/>
              </a:rPr>
              <a:t>werden auch von potentiellen Arbeitgebern genutzt</a:t>
            </a:r>
          </a:p>
          <a:p>
            <a:pPr eaLnBrk="1" hangingPunct="1">
              <a:lnSpc>
                <a:spcPct val="150000"/>
              </a:lnSpc>
              <a:buSzPct val="100000"/>
              <a:buFont typeface="Wingdings" panose="05000000000000000000" pitchFamily="2" charset="2"/>
              <a:buChar char=""/>
            </a:pPr>
            <a:r>
              <a:rPr lang="de-DE" sz="1800" smtClean="0">
                <a:ea typeface="ＭＳ Ｐゴシック" panose="020B0600070205080204" pitchFamily="34" charset="-128"/>
              </a:rPr>
              <a:t>Identitätsdiebstähle</a:t>
            </a:r>
            <a:r>
              <a:rPr lang="de-DE" sz="1800" b="0" smtClean="0">
                <a:ea typeface="ＭＳ Ｐゴシック" panose="020B0600070205080204" pitchFamily="34" charset="-128"/>
              </a:rPr>
              <a:t> nehmen zu</a:t>
            </a:r>
          </a:p>
          <a:p>
            <a:pPr eaLnBrk="1" hangingPunct="1">
              <a:lnSpc>
                <a:spcPct val="150000"/>
              </a:lnSpc>
              <a:buSzPct val="100000"/>
              <a:buFont typeface="Wingdings" panose="05000000000000000000" pitchFamily="2" charset="2"/>
              <a:buChar char=""/>
            </a:pPr>
            <a:r>
              <a:rPr lang="de-DE" sz="1800" smtClean="0">
                <a:ea typeface="ＭＳ Ｐゴシック" panose="020B0600070205080204" pitchFamily="34" charset="-128"/>
              </a:rPr>
              <a:t>Spam, Belästigungen</a:t>
            </a:r>
          </a:p>
          <a:p>
            <a:pPr>
              <a:buFont typeface="Wingdings 2" panose="05020102010507070707" pitchFamily="18" charset="2"/>
              <a:buNone/>
            </a:pPr>
            <a:endParaRPr lang="de-DE" smtClean="0">
              <a:ea typeface="ＭＳ Ｐゴシック" panose="020B0600070205080204" pitchFamily="34" charset="-128"/>
            </a:endParaRPr>
          </a:p>
        </p:txBody>
      </p:sp>
      <p:sp>
        <p:nvSpPr>
          <p:cNvPr id="7" name="Rectangle 38"/>
          <p:cNvSpPr>
            <a:spLocks noGrp="1" noChangeArrowheads="1"/>
          </p:cNvSpPr>
          <p:nvPr>
            <p:ph type="ftr" sz="quarter" idx="10"/>
          </p:nvPr>
        </p:nvSpPr>
        <p:spPr/>
        <p:txBody>
          <a:bodyPr/>
          <a:lstStyle/>
          <a:p>
            <a:pPr>
              <a:defRPr/>
            </a:pPr>
            <a:r>
              <a:rPr lang="de-DE" dirty="0" smtClean="0">
                <a:latin typeface="+mn-lt"/>
              </a:rPr>
              <a:t>w </a:t>
            </a:r>
            <a:r>
              <a:rPr lang="de-DE" dirty="0" err="1" smtClean="0">
                <a:latin typeface="+mn-lt"/>
              </a:rPr>
              <a:t>w</a:t>
            </a:r>
            <a:r>
              <a:rPr lang="de-DE" dirty="0" smtClean="0">
                <a:latin typeface="+mn-lt"/>
              </a:rPr>
              <a:t> </a:t>
            </a:r>
            <a:r>
              <a:rPr lang="de-DE" dirty="0" err="1" smtClean="0">
                <a:latin typeface="+mn-lt"/>
              </a:rPr>
              <a:t>w</a:t>
            </a:r>
            <a:r>
              <a:rPr lang="de-DE" dirty="0" smtClean="0">
                <a:latin typeface="+mn-lt"/>
              </a:rPr>
              <a:t> . s a f e r i n t e r n e t . a t </a:t>
            </a:r>
          </a:p>
        </p:txBody>
      </p:sp>
      <p:pic>
        <p:nvPicPr>
          <p:cNvPr id="14340" name="Picture 7" descr="mädel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05538" y="4140200"/>
            <a:ext cx="2857500"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8" descr="burschen"/>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08738" y="2159000"/>
            <a:ext cx="2449512"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0" y="669925"/>
            <a:ext cx="1322388" cy="441325"/>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Risiken</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9" name="Untertitel 10"/>
          <p:cNvSpPr>
            <a:spLocks noGrp="1"/>
          </p:cNvSpPr>
          <p:nvPr>
            <p:ph type="subTitle" idx="1"/>
          </p:nvPr>
        </p:nvSpPr>
        <p:spPr>
          <a:xfrm>
            <a:off x="3065463" y="1931988"/>
            <a:ext cx="2089150" cy="327025"/>
          </a:xfrm>
        </p:spPr>
        <p:txBody>
          <a:bodyPr/>
          <a:lstStyle/>
          <a:p>
            <a:r>
              <a:rPr lang="de-AT" sz="1800" smtClean="0">
                <a:ea typeface="ＭＳ Ｐゴシック" panose="020B0600070205080204" pitchFamily="34" charset="-128"/>
              </a:rPr>
              <a:t>Happy Slapping</a:t>
            </a:r>
          </a:p>
        </p:txBody>
      </p:sp>
      <p:sp>
        <p:nvSpPr>
          <p:cNvPr id="15362" name="Fußzeilenplatzhalt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900" smtClean="0">
                <a:solidFill>
                  <a:srgbClr val="DDDDDD"/>
                </a:solidFill>
              </a:rPr>
              <a:t>w w w . s a f e r i n t e r n e t . a t </a:t>
            </a:r>
          </a:p>
        </p:txBody>
      </p:sp>
      <p:sp>
        <p:nvSpPr>
          <p:cNvPr id="5" name="Rectangle 2"/>
          <p:cNvSpPr txBox="1">
            <a:spLocks noChangeArrowheads="1"/>
          </p:cNvSpPr>
          <p:nvPr/>
        </p:nvSpPr>
        <p:spPr bwMode="auto">
          <a:xfrm>
            <a:off x="0" y="669925"/>
            <a:ext cx="1317625" cy="485775"/>
          </a:xfrm>
          <a:prstGeom prst="rect">
            <a:avLst/>
          </a:prstGeom>
          <a:noFill/>
          <a:ln w="9525">
            <a:noFill/>
            <a:miter lim="800000"/>
            <a:headEnd/>
            <a:tailEnd/>
          </a:ln>
        </p:spPr>
        <p:txBody>
          <a:bodyPr/>
          <a:lstStyle/>
          <a:p>
            <a:pPr eaLnBrk="0" hangingPunct="0">
              <a:defRPr/>
            </a:pPr>
            <a:r>
              <a:rPr lang="de-DE" sz="2200" b="1" kern="0" dirty="0">
                <a:solidFill>
                  <a:schemeClr val="bg1"/>
                </a:solidFill>
                <a:latin typeface="+mj-lt"/>
                <a:ea typeface="ＭＳ Ｐゴシック" charset="-128"/>
                <a:cs typeface="+mj-cs"/>
              </a:rPr>
              <a:t>Risiken</a:t>
            </a:r>
          </a:p>
        </p:txBody>
      </p:sp>
      <p:sp>
        <p:nvSpPr>
          <p:cNvPr id="15364" name="Rechteck 5"/>
          <p:cNvSpPr>
            <a:spLocks noChangeArrowheads="1"/>
          </p:cNvSpPr>
          <p:nvPr/>
        </p:nvSpPr>
        <p:spPr bwMode="auto">
          <a:xfrm>
            <a:off x="6345238" y="2293938"/>
            <a:ext cx="27987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de-DE" sz="1800" b="1">
                <a:latin typeface="Arial" panose="020B0604020202020204" pitchFamily="34" charset="0"/>
              </a:rPr>
              <a:t>„Sex“ </a:t>
            </a:r>
            <a:r>
              <a:rPr lang="de-DE" sz="1800">
                <a:latin typeface="Arial" panose="020B0604020202020204" pitchFamily="34" charset="0"/>
              </a:rPr>
              <a:t>und </a:t>
            </a:r>
            <a:r>
              <a:rPr lang="de-DE" sz="1800" b="1">
                <a:latin typeface="Arial" panose="020B0604020202020204" pitchFamily="34" charset="0"/>
              </a:rPr>
              <a:t>„Texting“ </a:t>
            </a:r>
            <a:r>
              <a:rPr lang="de-DE" sz="1800">
                <a:latin typeface="Arial" panose="020B0604020202020204" pitchFamily="34" charset="0"/>
              </a:rPr>
              <a:t>(engl. für das Senden von SMS). </a:t>
            </a:r>
            <a:endParaRPr lang="de-AT" sz="1800">
              <a:latin typeface="Arial" panose="020B0604020202020204" pitchFamily="34" charset="0"/>
            </a:endParaRPr>
          </a:p>
        </p:txBody>
      </p:sp>
      <p:sp>
        <p:nvSpPr>
          <p:cNvPr id="7" name="Textfeld 6"/>
          <p:cNvSpPr txBox="1"/>
          <p:nvPr/>
        </p:nvSpPr>
        <p:spPr>
          <a:xfrm>
            <a:off x="6364288" y="3213100"/>
            <a:ext cx="2573337" cy="1200150"/>
          </a:xfrm>
          <a:prstGeom prst="rect">
            <a:avLst/>
          </a:prstGeom>
          <a:noFill/>
        </p:spPr>
        <p:txBody>
          <a:bodyPr>
            <a:spAutoFit/>
          </a:bodyPr>
          <a:lstStyle/>
          <a:p>
            <a:pPr>
              <a:defRPr/>
            </a:pPr>
            <a:r>
              <a:rPr lang="de-DE" sz="1800" dirty="0">
                <a:solidFill>
                  <a:srgbClr val="4D4D4D"/>
                </a:solidFill>
                <a:latin typeface="+mn-lt"/>
                <a:ea typeface="ＭＳ Ｐゴシック" pitchFamily="34" charset="-128"/>
                <a:cs typeface="Arial" charset="0"/>
              </a:rPr>
              <a:t>Erpressen durch Nacktbildern, oft nach einem Beziehungsende</a:t>
            </a:r>
          </a:p>
          <a:p>
            <a:pPr>
              <a:defRPr/>
            </a:pPr>
            <a:r>
              <a:rPr lang="de-DE" sz="1800" dirty="0">
                <a:solidFill>
                  <a:srgbClr val="4D4D4D"/>
                </a:solidFill>
                <a:latin typeface="+mn-lt"/>
                <a:ea typeface="ＭＳ Ｐゴシック" pitchFamily="34" charset="-128"/>
                <a:cs typeface="Arial" charset="0"/>
                <a:hlinkClick r:id="rId3"/>
              </a:rPr>
              <a:t>www.thatsnotcool.com</a:t>
            </a:r>
            <a:r>
              <a:rPr lang="de-DE" sz="1800" dirty="0">
                <a:solidFill>
                  <a:srgbClr val="4D4D4D"/>
                </a:solidFill>
                <a:latin typeface="+mn-lt"/>
                <a:ea typeface="ＭＳ Ｐゴシック" pitchFamily="34" charset="-128"/>
                <a:cs typeface="Arial" charset="0"/>
              </a:rPr>
              <a:t> </a:t>
            </a:r>
          </a:p>
        </p:txBody>
      </p:sp>
      <p:pic>
        <p:nvPicPr>
          <p:cNvPr id="15366" name="Picture 2" descr="C:\Users\marina\Desktop\DigitalArtBerlin_flickr.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2875" y="4457700"/>
            <a:ext cx="2008188"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Textfeld 8"/>
          <p:cNvSpPr txBox="1">
            <a:spLocks noChangeArrowheads="1"/>
          </p:cNvSpPr>
          <p:nvPr/>
        </p:nvSpPr>
        <p:spPr bwMode="auto">
          <a:xfrm>
            <a:off x="0" y="6410325"/>
            <a:ext cx="2505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de-AT" sz="1000">
                <a:latin typeface="Arial" panose="020B0604020202020204" pitchFamily="34" charset="0"/>
              </a:rPr>
              <a:t>  cc DigitalArtBerlin/flickr.com</a:t>
            </a:r>
          </a:p>
        </p:txBody>
      </p:sp>
      <p:sp>
        <p:nvSpPr>
          <p:cNvPr id="15368" name="Textfeld 7"/>
          <p:cNvSpPr txBox="1">
            <a:spLocks noChangeArrowheads="1"/>
          </p:cNvSpPr>
          <p:nvPr/>
        </p:nvSpPr>
        <p:spPr bwMode="auto">
          <a:xfrm>
            <a:off x="3070225" y="2366963"/>
            <a:ext cx="2578100"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9pPr>
          </a:lstStyle>
          <a:p>
            <a:pPr eaLnBrk="1" hangingPunct="1">
              <a:lnSpc>
                <a:spcPct val="125000"/>
              </a:lnSpc>
              <a:spcBef>
                <a:spcPts val="300"/>
              </a:spcBef>
              <a:spcAft>
                <a:spcPts val="300"/>
              </a:spcAft>
              <a:buClr>
                <a:srgbClr val="ED6E00"/>
              </a:buClr>
              <a:buSzPct val="100000"/>
              <a:buFont typeface="Wingdings" panose="05000000000000000000" pitchFamily="2" charset="2"/>
              <a:buChar char="ì"/>
            </a:pPr>
            <a:r>
              <a:rPr lang="de-AT" sz="1800">
                <a:solidFill>
                  <a:srgbClr val="4D4D4D"/>
                </a:solidFill>
                <a:latin typeface="Arial" panose="020B0604020202020204" pitchFamily="34" charset="0"/>
                <a:ea typeface="ＭＳ Ｐゴシック" panose="020B0600070205080204" pitchFamily="34" charset="-128"/>
              </a:rPr>
              <a:t> </a:t>
            </a:r>
            <a:r>
              <a:rPr lang="de-AT" sz="1800" b="1">
                <a:solidFill>
                  <a:srgbClr val="4D4D4D"/>
                </a:solidFill>
                <a:latin typeface="Arial" panose="020B0604020202020204" pitchFamily="34" charset="0"/>
                <a:ea typeface="ＭＳ Ｐゴシック" panose="020B0600070205080204" pitchFamily="34" charset="-128"/>
              </a:rPr>
              <a:t>Angriffe</a:t>
            </a:r>
            <a:r>
              <a:rPr lang="de-AT" sz="1800">
                <a:solidFill>
                  <a:srgbClr val="4D4D4D"/>
                </a:solidFill>
                <a:latin typeface="Arial" panose="020B0604020202020204" pitchFamily="34" charset="0"/>
                <a:ea typeface="ＭＳ Ｐゴシック" panose="020B0600070205080204" pitchFamily="34" charset="-128"/>
              </a:rPr>
              <a:t> auf Personen, die mit dem Handy </a:t>
            </a:r>
            <a:r>
              <a:rPr lang="de-AT" sz="1800" b="1">
                <a:solidFill>
                  <a:srgbClr val="4D4D4D"/>
                </a:solidFill>
                <a:latin typeface="Arial" panose="020B0604020202020204" pitchFamily="34" charset="0"/>
                <a:ea typeface="ＭＳ Ｐゴシック" panose="020B0600070205080204" pitchFamily="34" charset="-128"/>
              </a:rPr>
              <a:t>mitgefilmt</a:t>
            </a:r>
            <a:r>
              <a:rPr lang="de-AT" sz="1800">
                <a:solidFill>
                  <a:srgbClr val="4D4D4D"/>
                </a:solidFill>
                <a:latin typeface="Arial" panose="020B0604020202020204" pitchFamily="34" charset="0"/>
                <a:ea typeface="ＭＳ Ｐゴシック" panose="020B0600070205080204" pitchFamily="34" charset="-128"/>
              </a:rPr>
              <a:t> und anschließend </a:t>
            </a:r>
            <a:r>
              <a:rPr lang="de-AT" sz="1800" b="1">
                <a:solidFill>
                  <a:srgbClr val="4D4D4D"/>
                </a:solidFill>
                <a:latin typeface="Arial" panose="020B0604020202020204" pitchFamily="34" charset="0"/>
                <a:ea typeface="ＭＳ Ｐゴシック" panose="020B0600070205080204" pitchFamily="34" charset="-128"/>
              </a:rPr>
              <a:t>verbreitet </a:t>
            </a:r>
            <a:r>
              <a:rPr lang="de-AT" sz="1800">
                <a:solidFill>
                  <a:srgbClr val="4D4D4D"/>
                </a:solidFill>
                <a:latin typeface="Arial" panose="020B0604020202020204" pitchFamily="34" charset="0"/>
                <a:ea typeface="ＭＳ Ｐゴシック" panose="020B0600070205080204" pitchFamily="34" charset="-128"/>
              </a:rPr>
              <a:t>werden.</a:t>
            </a:r>
          </a:p>
          <a:p>
            <a:pPr eaLnBrk="1" hangingPunct="1">
              <a:lnSpc>
                <a:spcPct val="125000"/>
              </a:lnSpc>
              <a:spcBef>
                <a:spcPts val="300"/>
              </a:spcBef>
              <a:spcAft>
                <a:spcPts val="300"/>
              </a:spcAft>
              <a:buClr>
                <a:srgbClr val="ED6E00"/>
              </a:buClr>
              <a:buSzPct val="100000"/>
              <a:buFont typeface="Wingdings" panose="05000000000000000000" pitchFamily="2" charset="2"/>
              <a:buChar char="ì"/>
            </a:pPr>
            <a:r>
              <a:rPr lang="de-AT" sz="1800">
                <a:solidFill>
                  <a:srgbClr val="4D4D4D"/>
                </a:solidFill>
                <a:latin typeface="Arial" panose="020B0604020202020204" pitchFamily="34" charset="0"/>
                <a:ea typeface="ＭＳ Ｐゴシック" panose="020B0600070205080204" pitchFamily="34" charset="-128"/>
              </a:rPr>
              <a:t> Ziel: möglichst viel </a:t>
            </a:r>
            <a:r>
              <a:rPr lang="de-AT" sz="1800" b="1">
                <a:solidFill>
                  <a:srgbClr val="4D4D4D"/>
                </a:solidFill>
                <a:latin typeface="Arial" panose="020B0604020202020204" pitchFamily="34" charset="0"/>
                <a:ea typeface="ＭＳ Ｐゴシック" panose="020B0600070205080204" pitchFamily="34" charset="-128"/>
              </a:rPr>
              <a:t>Anerkennung</a:t>
            </a:r>
            <a:r>
              <a:rPr lang="de-AT" sz="1800">
                <a:solidFill>
                  <a:srgbClr val="4D4D4D"/>
                </a:solidFill>
                <a:latin typeface="Arial" panose="020B0604020202020204" pitchFamily="34" charset="0"/>
                <a:ea typeface="ＭＳ Ｐゴシック" panose="020B0600070205080204" pitchFamily="34" charset="-128"/>
              </a:rPr>
              <a:t> für das Video bekommen</a:t>
            </a:r>
          </a:p>
          <a:p>
            <a:pPr eaLnBrk="1" hangingPunct="1">
              <a:lnSpc>
                <a:spcPct val="125000"/>
              </a:lnSpc>
              <a:spcBef>
                <a:spcPts val="300"/>
              </a:spcBef>
              <a:spcAft>
                <a:spcPts val="300"/>
              </a:spcAft>
              <a:buClr>
                <a:srgbClr val="ED6E00"/>
              </a:buClr>
              <a:buSzPct val="100000"/>
              <a:buFont typeface="Wingdings" panose="05000000000000000000" pitchFamily="2" charset="2"/>
              <a:buChar char="ì"/>
            </a:pPr>
            <a:r>
              <a:rPr lang="de-AT" sz="1800">
                <a:solidFill>
                  <a:srgbClr val="4D4D4D"/>
                </a:solidFill>
                <a:latin typeface="Arial" panose="020B0604020202020204" pitchFamily="34" charset="0"/>
                <a:ea typeface="ＭＳ Ｐゴシック" panose="020B0600070205080204" pitchFamily="34" charset="-128"/>
              </a:rPr>
              <a:t> beliebtes </a:t>
            </a:r>
            <a:r>
              <a:rPr lang="de-AT" sz="1800" b="1">
                <a:solidFill>
                  <a:srgbClr val="4D4D4D"/>
                </a:solidFill>
                <a:latin typeface="Arial" panose="020B0604020202020204" pitchFamily="34" charset="0"/>
                <a:ea typeface="ＭＳ Ｐゴシック" panose="020B0600070205080204" pitchFamily="34" charset="-128"/>
              </a:rPr>
              <a:t>Sammel- und Tauschgut</a:t>
            </a:r>
            <a:endParaRPr lang="de-DE" sz="1800" b="1">
              <a:latin typeface="Arial" panose="020B0604020202020204" pitchFamily="34" charset="0"/>
              <a:ea typeface="ＭＳ Ｐゴシック" panose="020B0600070205080204" pitchFamily="34" charset="-128"/>
            </a:endParaRPr>
          </a:p>
        </p:txBody>
      </p:sp>
      <p:sp>
        <p:nvSpPr>
          <p:cNvPr id="12" name="Untertitel 10"/>
          <p:cNvSpPr txBox="1">
            <a:spLocks/>
          </p:cNvSpPr>
          <p:nvPr/>
        </p:nvSpPr>
        <p:spPr bwMode="auto">
          <a:xfrm>
            <a:off x="6319838" y="1887538"/>
            <a:ext cx="2089150" cy="327025"/>
          </a:xfrm>
          <a:prstGeom prst="rect">
            <a:avLst/>
          </a:prstGeom>
          <a:noFill/>
          <a:ln w="9525">
            <a:noFill/>
            <a:miter lim="800000"/>
            <a:headEnd/>
            <a:tailEnd/>
          </a:ln>
        </p:spPr>
        <p:txBody>
          <a:bodyPr/>
          <a:lstStyle/>
          <a:p>
            <a:pPr eaLnBrk="0" hangingPunct="0">
              <a:spcBef>
                <a:spcPct val="20000"/>
              </a:spcBef>
              <a:buClr>
                <a:schemeClr val="accent2"/>
              </a:buClr>
              <a:buSzPct val="70000"/>
              <a:buFont typeface="Wingdings" pitchFamily="2" charset="2"/>
              <a:buNone/>
              <a:defRPr/>
            </a:pPr>
            <a:r>
              <a:rPr lang="de-AT" sz="1800" b="1" kern="0" dirty="0" err="1">
                <a:solidFill>
                  <a:srgbClr val="4D4D4D"/>
                </a:solidFill>
                <a:latin typeface="+mn-lt"/>
                <a:ea typeface="ＭＳ Ｐゴシック" charset="-128"/>
                <a:cs typeface="+mn-cs"/>
              </a:rPr>
              <a:t>Sexting</a:t>
            </a:r>
            <a:endParaRPr lang="de-AT" sz="1800" b="1" kern="0" dirty="0">
              <a:solidFill>
                <a:srgbClr val="4D4D4D"/>
              </a:solidFill>
              <a:latin typeface="+mn-lt"/>
              <a:ea typeface="ＭＳ Ｐゴシック" charset="-128"/>
              <a:cs typeface="+mn-cs"/>
            </a:endParaRPr>
          </a:p>
        </p:txBody>
      </p:sp>
      <p:sp>
        <p:nvSpPr>
          <p:cNvPr id="13" name="Untertitel 10"/>
          <p:cNvSpPr txBox="1">
            <a:spLocks/>
          </p:cNvSpPr>
          <p:nvPr/>
        </p:nvSpPr>
        <p:spPr bwMode="auto">
          <a:xfrm>
            <a:off x="134938" y="1922463"/>
            <a:ext cx="2087562" cy="327025"/>
          </a:xfrm>
          <a:prstGeom prst="rect">
            <a:avLst/>
          </a:prstGeom>
          <a:noFill/>
          <a:ln w="9525">
            <a:noFill/>
            <a:miter lim="800000"/>
            <a:headEnd/>
            <a:tailEnd/>
          </a:ln>
        </p:spPr>
        <p:txBody>
          <a:bodyPr/>
          <a:lstStyle/>
          <a:p>
            <a:pPr eaLnBrk="0" hangingPunct="0">
              <a:spcBef>
                <a:spcPct val="20000"/>
              </a:spcBef>
              <a:buClr>
                <a:schemeClr val="accent2"/>
              </a:buClr>
              <a:buSzPct val="70000"/>
              <a:buFont typeface="Wingdings" pitchFamily="2" charset="2"/>
              <a:buNone/>
              <a:defRPr/>
            </a:pPr>
            <a:r>
              <a:rPr lang="de-AT" sz="1800" b="1" kern="0" dirty="0" err="1">
                <a:solidFill>
                  <a:srgbClr val="4D4D4D"/>
                </a:solidFill>
                <a:latin typeface="+mn-lt"/>
                <a:ea typeface="ＭＳ Ｐゴシック" charset="-128"/>
                <a:cs typeface="+mn-cs"/>
              </a:rPr>
              <a:t>Grooming</a:t>
            </a:r>
            <a:endParaRPr lang="de-AT" sz="1800" b="1" kern="0" dirty="0">
              <a:solidFill>
                <a:srgbClr val="4D4D4D"/>
              </a:solidFill>
              <a:latin typeface="+mn-lt"/>
              <a:ea typeface="ＭＳ Ｐゴシック" charset="-128"/>
              <a:cs typeface="+mn-cs"/>
            </a:endParaRPr>
          </a:p>
        </p:txBody>
      </p:sp>
      <p:sp>
        <p:nvSpPr>
          <p:cNvPr id="15372" name="Textfeld 7"/>
          <p:cNvSpPr txBox="1">
            <a:spLocks noChangeArrowheads="1"/>
          </p:cNvSpPr>
          <p:nvPr/>
        </p:nvSpPr>
        <p:spPr bwMode="auto">
          <a:xfrm>
            <a:off x="111125" y="2303463"/>
            <a:ext cx="2740025"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panose="02020603050405020304" pitchFamily="18" charset="0"/>
                <a:cs typeface="Arial" panose="020B0604020202020204" pitchFamily="34" charset="0"/>
              </a:defRPr>
            </a:lvl9pPr>
          </a:lstStyle>
          <a:p>
            <a:pPr eaLnBrk="1" hangingPunct="1">
              <a:lnSpc>
                <a:spcPct val="125000"/>
              </a:lnSpc>
              <a:spcBef>
                <a:spcPts val="300"/>
              </a:spcBef>
              <a:spcAft>
                <a:spcPts val="300"/>
              </a:spcAft>
              <a:buClr>
                <a:srgbClr val="ED6E00"/>
              </a:buClr>
              <a:buSzPct val="100000"/>
              <a:buFont typeface="Wingdings" panose="05000000000000000000" pitchFamily="2" charset="2"/>
              <a:buChar char="ì"/>
            </a:pPr>
            <a:r>
              <a:rPr lang="de-AT" sz="1800">
                <a:solidFill>
                  <a:srgbClr val="4D4D4D"/>
                </a:solidFill>
                <a:latin typeface="Arial" panose="020B0604020202020204" pitchFamily="34" charset="0"/>
                <a:ea typeface="ＭＳ Ｐゴシック" panose="020B0600070205080204" pitchFamily="34" charset="-128"/>
              </a:rPr>
              <a:t> </a:t>
            </a:r>
            <a:r>
              <a:rPr lang="de-AT" sz="1800" b="1">
                <a:solidFill>
                  <a:srgbClr val="4D4D4D"/>
                </a:solidFill>
                <a:latin typeface="Arial" panose="020B0604020202020204" pitchFamily="34" charset="0"/>
                <a:ea typeface="ＭＳ Ｐゴシック" panose="020B0600070205080204" pitchFamily="34" charset="-128"/>
              </a:rPr>
              <a:t>Erwachsene </a:t>
            </a:r>
            <a:r>
              <a:rPr lang="de-AT" sz="1800">
                <a:solidFill>
                  <a:srgbClr val="4D4D4D"/>
                </a:solidFill>
                <a:latin typeface="Arial" panose="020B0604020202020204" pitchFamily="34" charset="0"/>
                <a:ea typeface="ＭＳ Ｐゴシック" panose="020B0600070205080204" pitchFamily="34" charset="-128"/>
              </a:rPr>
              <a:t>(Pädophile) suchen über das Internet Kontakt zu Kindern/Jugendlichen und geben sich als </a:t>
            </a:r>
            <a:r>
              <a:rPr lang="de-AT" sz="1800" b="1">
                <a:solidFill>
                  <a:srgbClr val="4D4D4D"/>
                </a:solidFill>
                <a:latin typeface="Arial" panose="020B0604020202020204" pitchFamily="34" charset="0"/>
                <a:ea typeface="ＭＳ Ｐゴシック" panose="020B0600070205080204" pitchFamily="34" charset="-128"/>
              </a:rPr>
              <a:t>Gleichaltrige</a:t>
            </a:r>
            <a:r>
              <a:rPr lang="de-AT" sz="1800">
                <a:solidFill>
                  <a:srgbClr val="4D4D4D"/>
                </a:solidFill>
                <a:latin typeface="Arial" panose="020B0604020202020204" pitchFamily="34" charset="0"/>
                <a:ea typeface="ＭＳ Ｐゴシック" panose="020B0600070205080204" pitchFamily="34" charset="-128"/>
              </a:rPr>
              <a:t> aus.</a:t>
            </a:r>
            <a:endParaRPr lang="de-DE" sz="1800">
              <a:latin typeface="Arial" panose="020B0604020202020204" pitchFamily="34" charset="0"/>
              <a:ea typeface="ＭＳ Ｐゴシック" panose="020B0600070205080204" pitchFamily="34" charset="-128"/>
            </a:endParaRPr>
          </a:p>
        </p:txBody>
      </p:sp>
      <p:pic>
        <p:nvPicPr>
          <p:cNvPr id="15373" name="Picture 2" descr="C:\Users\marina\Desktop\Jesper2cv_flickr.com.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62700" y="4491038"/>
            <a:ext cx="2432050" cy="197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feld 16"/>
          <p:cNvSpPr txBox="1">
            <a:spLocks noChangeArrowheads="1"/>
          </p:cNvSpPr>
          <p:nvPr/>
        </p:nvSpPr>
        <p:spPr bwMode="auto">
          <a:xfrm>
            <a:off x="6284913" y="6418263"/>
            <a:ext cx="28590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de-AT" sz="1000">
                <a:latin typeface="Arial" panose="020B0604020202020204" pitchFamily="34" charset="0"/>
              </a:rPr>
              <a:t>cc Jesper2cv/flickr.com</a:t>
            </a: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386" name="Bild 16" descr="UnnutzesWissen_Facebook.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698625"/>
            <a:ext cx="3541713" cy="494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8" descr="netlog_codybea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78650" y="1773238"/>
            <a:ext cx="202247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9" descr="szene1_no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19975" y="3321050"/>
            <a:ext cx="17240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AutoShape 10"/>
          <p:cNvSpPr>
            <a:spLocks noChangeArrowheads="1"/>
          </p:cNvSpPr>
          <p:nvPr/>
        </p:nvSpPr>
        <p:spPr bwMode="auto">
          <a:xfrm>
            <a:off x="6853238" y="2560638"/>
            <a:ext cx="1484312" cy="450850"/>
          </a:xfrm>
          <a:prstGeom prst="wedgeRoundRectCallout">
            <a:avLst>
              <a:gd name="adj1" fmla="val 15060"/>
              <a:gd name="adj2" fmla="val -76102"/>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de.netlog.com</a:t>
            </a:r>
            <a:endParaRPr lang="de-DE"/>
          </a:p>
        </p:txBody>
      </p:sp>
      <p:sp>
        <p:nvSpPr>
          <p:cNvPr id="16390" name="AutoShape 12"/>
          <p:cNvSpPr>
            <a:spLocks noChangeArrowheads="1"/>
          </p:cNvSpPr>
          <p:nvPr/>
        </p:nvSpPr>
        <p:spPr bwMode="auto">
          <a:xfrm>
            <a:off x="1584325" y="1881188"/>
            <a:ext cx="1498600" cy="695325"/>
          </a:xfrm>
          <a:prstGeom prst="wedgeRoundRectCallout">
            <a:avLst>
              <a:gd name="adj1" fmla="val -29171"/>
              <a:gd name="adj2" fmla="val 124741"/>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facebook.com</a:t>
            </a:r>
            <a:endParaRPr lang="de-DE"/>
          </a:p>
        </p:txBody>
      </p:sp>
      <p:sp>
        <p:nvSpPr>
          <p:cNvPr id="16391" name="AutoShape 14"/>
          <p:cNvSpPr>
            <a:spLocks noChangeArrowheads="1"/>
          </p:cNvSpPr>
          <p:nvPr/>
        </p:nvSpPr>
        <p:spPr bwMode="auto">
          <a:xfrm>
            <a:off x="7032625" y="3097213"/>
            <a:ext cx="1092200" cy="393700"/>
          </a:xfrm>
          <a:prstGeom prst="wedgeRoundRectCallout">
            <a:avLst>
              <a:gd name="adj1" fmla="val 69903"/>
              <a:gd name="adj2" fmla="val 31806"/>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szene1.at</a:t>
            </a:r>
            <a:endParaRPr lang="de-DE"/>
          </a:p>
        </p:txBody>
      </p:sp>
      <p:sp>
        <p:nvSpPr>
          <p:cNvPr id="30732" name="Rectangle 38"/>
          <p:cNvSpPr>
            <a:spLocks noGrp="1" noChangeArrowheads="1"/>
          </p:cNvSpPr>
          <p:nvPr>
            <p:ph type="ftr" sz="quarter" idx="10"/>
          </p:nvPr>
        </p:nvSpPr>
        <p:spPr/>
        <p:txBody>
          <a:bodyPr/>
          <a:lstStyle/>
          <a:p>
            <a:pPr>
              <a:defRPr/>
            </a:pPr>
            <a:r>
              <a:rPr lang="de-DE" dirty="0" smtClean="0">
                <a:latin typeface="+mn-lt"/>
                <a:cs typeface="Arial" pitchFamily="34" charset="0"/>
              </a:rPr>
              <a:t>w </a:t>
            </a:r>
            <a:r>
              <a:rPr lang="de-DE" dirty="0" err="1" smtClean="0">
                <a:latin typeface="+mn-lt"/>
                <a:cs typeface="Arial" pitchFamily="34" charset="0"/>
              </a:rPr>
              <a:t>w</a:t>
            </a:r>
            <a:r>
              <a:rPr lang="de-DE" dirty="0" smtClean="0">
                <a:latin typeface="+mn-lt"/>
                <a:cs typeface="Arial" pitchFamily="34" charset="0"/>
              </a:rPr>
              <a:t> </a:t>
            </a:r>
            <a:r>
              <a:rPr lang="de-DE" dirty="0" err="1" smtClean="0">
                <a:latin typeface="+mn-lt"/>
                <a:cs typeface="Arial" pitchFamily="34" charset="0"/>
              </a:rPr>
              <a:t>w</a:t>
            </a:r>
            <a:r>
              <a:rPr lang="de-DE" dirty="0" smtClean="0">
                <a:latin typeface="+mn-lt"/>
                <a:cs typeface="Arial" pitchFamily="34" charset="0"/>
              </a:rPr>
              <a:t> . s a f e r i n t e r n e t . a t </a:t>
            </a:r>
          </a:p>
        </p:txBody>
      </p:sp>
      <p:sp>
        <p:nvSpPr>
          <p:cNvPr id="16393" name="Rectangle 2"/>
          <p:cNvSpPr txBox="1">
            <a:spLocks noChangeArrowheads="1"/>
          </p:cNvSpPr>
          <p:nvPr/>
        </p:nvSpPr>
        <p:spPr bwMode="auto">
          <a:xfrm>
            <a:off x="0" y="619125"/>
            <a:ext cx="43481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r>
              <a:rPr lang="de-DE" sz="2200" b="1">
                <a:solidFill>
                  <a:schemeClr val="bg1"/>
                </a:solidFill>
                <a:latin typeface="Arial" panose="020B0604020202020204" pitchFamily="34" charset="0"/>
                <a:ea typeface="ＭＳ Ｐゴシック" panose="020B0600070205080204" pitchFamily="34" charset="-128"/>
              </a:rPr>
              <a:t>Soziale Netzwerke - Übersicht</a:t>
            </a:r>
          </a:p>
        </p:txBody>
      </p:sp>
      <p:pic>
        <p:nvPicPr>
          <p:cNvPr id="16394" name="Bild 16" descr="google+.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56313" y="4027488"/>
            <a:ext cx="1846262"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AutoShape 14"/>
          <p:cNvSpPr>
            <a:spLocks noChangeArrowheads="1"/>
          </p:cNvSpPr>
          <p:nvPr/>
        </p:nvSpPr>
        <p:spPr bwMode="auto">
          <a:xfrm>
            <a:off x="5992813" y="3719513"/>
            <a:ext cx="1643062" cy="401637"/>
          </a:xfrm>
          <a:prstGeom prst="wedgeRoundRectCallout">
            <a:avLst>
              <a:gd name="adj1" fmla="val 38708"/>
              <a:gd name="adj2" fmla="val 97657"/>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plus.google.com</a:t>
            </a:r>
            <a:endParaRPr lang="de-DE"/>
          </a:p>
        </p:txBody>
      </p:sp>
      <p:pic>
        <p:nvPicPr>
          <p:cNvPr id="16396" name="Bild 15" descr="WhatsApp-whatsapp-messenger-30136584-585-444.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6765925" y="5067300"/>
            <a:ext cx="2087563"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Bild 17" descr="facebook_logo.jpg"/>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0" y="1704975"/>
            <a:ext cx="1481138"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8" name="AutoShape 14"/>
          <p:cNvSpPr>
            <a:spLocks noChangeArrowheads="1"/>
          </p:cNvSpPr>
          <p:nvPr/>
        </p:nvSpPr>
        <p:spPr bwMode="auto">
          <a:xfrm>
            <a:off x="6140450" y="6092825"/>
            <a:ext cx="1643063" cy="401638"/>
          </a:xfrm>
          <a:prstGeom prst="wedgeRoundRectCallout">
            <a:avLst>
              <a:gd name="adj1" fmla="val 59713"/>
              <a:gd name="adj2" fmla="val -105148"/>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WhatsApp</a:t>
            </a:r>
            <a:endParaRPr lang="de-DE"/>
          </a:p>
        </p:txBody>
      </p:sp>
      <p:pic>
        <p:nvPicPr>
          <p:cNvPr id="16399" name="Bild 19" descr="Twitter-ArminWolf.pn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3052763" y="4151313"/>
            <a:ext cx="2886075"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0" name="AutoShape 14"/>
          <p:cNvSpPr>
            <a:spLocks noChangeArrowheads="1"/>
          </p:cNvSpPr>
          <p:nvPr/>
        </p:nvSpPr>
        <p:spPr bwMode="auto">
          <a:xfrm>
            <a:off x="4494213" y="4418013"/>
            <a:ext cx="1092200" cy="393700"/>
          </a:xfrm>
          <a:prstGeom prst="wedgeRoundRectCallout">
            <a:avLst>
              <a:gd name="adj1" fmla="val -115898"/>
              <a:gd name="adj2" fmla="val 10764"/>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Twitter</a:t>
            </a:r>
            <a:endParaRPr lang="de-DE"/>
          </a:p>
        </p:txBody>
      </p:sp>
      <p:pic>
        <p:nvPicPr>
          <p:cNvPr id="16401" name="Bild 21" descr="Pinterest.pn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844925" y="1863725"/>
            <a:ext cx="2792413"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2" name="AutoShape 12"/>
          <p:cNvSpPr>
            <a:spLocks noChangeArrowheads="1"/>
          </p:cNvSpPr>
          <p:nvPr/>
        </p:nvSpPr>
        <p:spPr bwMode="auto">
          <a:xfrm>
            <a:off x="4138613" y="3416300"/>
            <a:ext cx="1498600" cy="538163"/>
          </a:xfrm>
          <a:prstGeom prst="wedgeRoundRectCallout">
            <a:avLst>
              <a:gd name="adj1" fmla="val 24583"/>
              <a:gd name="adj2" fmla="val -95954"/>
              <a:gd name="adj3" fmla="val 16667"/>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algn="ctr" eaLnBrk="1" hangingPunct="1"/>
            <a:r>
              <a:rPr lang="de-DE" sz="1600">
                <a:latin typeface="Arial" panose="020B0604020202020204" pitchFamily="34" charset="0"/>
              </a:rPr>
              <a:t>Pinterest</a:t>
            </a:r>
            <a:endParaRPr lang="de-DE"/>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5_saferinternet">
  <a:themeElements>
    <a:clrScheme name="">
      <a:dk1>
        <a:srgbClr val="1C1C1C"/>
      </a:dk1>
      <a:lt1>
        <a:srgbClr val="FFFFFF"/>
      </a:lt1>
      <a:dk2>
        <a:srgbClr val="FFFFFF"/>
      </a:dk2>
      <a:lt2>
        <a:srgbClr val="969696"/>
      </a:lt2>
      <a:accent1>
        <a:srgbClr val="FFFFFF"/>
      </a:accent1>
      <a:accent2>
        <a:srgbClr val="ED6E00"/>
      </a:accent2>
      <a:accent3>
        <a:srgbClr val="FFFFFF"/>
      </a:accent3>
      <a:accent4>
        <a:srgbClr val="161616"/>
      </a:accent4>
      <a:accent5>
        <a:srgbClr val="FFFFFF"/>
      </a:accent5>
      <a:accent6>
        <a:srgbClr val="D76300"/>
      </a:accent6>
      <a:hlink>
        <a:srgbClr val="ED6E00"/>
      </a:hlink>
      <a:folHlink>
        <a:srgbClr val="ED9600"/>
      </a:folHlink>
    </a:clrScheme>
    <a:fontScheme name="5_saferinterne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saferinterne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aferinterne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aferinterne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aferinterne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aferinterne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aferinterne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aferinterne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aferinterne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aferinterne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aferinterne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aferinterne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aferinterne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aferinternet 13">
        <a:dk1>
          <a:srgbClr val="003333"/>
        </a:dk1>
        <a:lt1>
          <a:srgbClr val="FFFFFF"/>
        </a:lt1>
        <a:dk2>
          <a:srgbClr val="003333"/>
        </a:dk2>
        <a:lt2>
          <a:srgbClr val="9CB2B2"/>
        </a:lt2>
        <a:accent1>
          <a:srgbClr val="DCE6E6"/>
        </a:accent1>
        <a:accent2>
          <a:srgbClr val="5E7E00"/>
        </a:accent2>
        <a:accent3>
          <a:srgbClr val="FFFFFF"/>
        </a:accent3>
        <a:accent4>
          <a:srgbClr val="002A2A"/>
        </a:accent4>
        <a:accent5>
          <a:srgbClr val="EBF0F0"/>
        </a:accent5>
        <a:accent6>
          <a:srgbClr val="547200"/>
        </a:accent6>
        <a:hlink>
          <a:srgbClr val="FF8100"/>
        </a:hlink>
        <a:folHlink>
          <a:srgbClr val="B03100"/>
        </a:folHlink>
      </a:clrScheme>
      <a:clrMap bg1="lt1" tx1="dk1" bg2="lt2" tx2="dk2" accent1="accent1" accent2="accent2" accent3="accent3" accent4="accent4" accent5="accent5" accent6="accent6" hlink="hlink" folHlink="folHlink"/>
    </a:extraClrScheme>
    <a:extraClrScheme>
      <a:clrScheme name="saferinternet 14">
        <a:dk1>
          <a:srgbClr val="003333"/>
        </a:dk1>
        <a:lt1>
          <a:srgbClr val="DCE6E6"/>
        </a:lt1>
        <a:dk2>
          <a:srgbClr val="003333"/>
        </a:dk2>
        <a:lt2>
          <a:srgbClr val="9CB2B2"/>
        </a:lt2>
        <a:accent1>
          <a:srgbClr val="DCE6E6"/>
        </a:accent1>
        <a:accent2>
          <a:srgbClr val="5E7E00"/>
        </a:accent2>
        <a:accent3>
          <a:srgbClr val="EBF0F0"/>
        </a:accent3>
        <a:accent4>
          <a:srgbClr val="002A2A"/>
        </a:accent4>
        <a:accent5>
          <a:srgbClr val="EBF0F0"/>
        </a:accent5>
        <a:accent6>
          <a:srgbClr val="547200"/>
        </a:accent6>
        <a:hlink>
          <a:srgbClr val="FF8100"/>
        </a:hlink>
        <a:folHlink>
          <a:srgbClr val="B031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1_saferinternet">
  <a:themeElements>
    <a:clrScheme name="">
      <a:dk1>
        <a:srgbClr val="1C1C1C"/>
      </a:dk1>
      <a:lt1>
        <a:srgbClr val="FFFFFF"/>
      </a:lt1>
      <a:dk2>
        <a:srgbClr val="FFFFFF"/>
      </a:dk2>
      <a:lt2>
        <a:srgbClr val="969696"/>
      </a:lt2>
      <a:accent1>
        <a:srgbClr val="FFFFFF"/>
      </a:accent1>
      <a:accent2>
        <a:srgbClr val="ED6E00"/>
      </a:accent2>
      <a:accent3>
        <a:srgbClr val="FFFFFF"/>
      </a:accent3>
      <a:accent4>
        <a:srgbClr val="161616"/>
      </a:accent4>
      <a:accent5>
        <a:srgbClr val="FFFFFF"/>
      </a:accent5>
      <a:accent6>
        <a:srgbClr val="D76300"/>
      </a:accent6>
      <a:hlink>
        <a:srgbClr val="ED6E00"/>
      </a:hlink>
      <a:folHlink>
        <a:srgbClr val="ED9600"/>
      </a:folHlink>
    </a:clrScheme>
    <a:fontScheme name="11_saferinterne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saferinterne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aferinterne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aferinterne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aferinterne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aferinterne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aferinterne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aferinterne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aferinterne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aferinterne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aferinterne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aferinterne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aferinterne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aferinternet 13">
        <a:dk1>
          <a:srgbClr val="003333"/>
        </a:dk1>
        <a:lt1>
          <a:srgbClr val="FFFFFF"/>
        </a:lt1>
        <a:dk2>
          <a:srgbClr val="003333"/>
        </a:dk2>
        <a:lt2>
          <a:srgbClr val="9CB2B2"/>
        </a:lt2>
        <a:accent1>
          <a:srgbClr val="DCE6E6"/>
        </a:accent1>
        <a:accent2>
          <a:srgbClr val="5E7E00"/>
        </a:accent2>
        <a:accent3>
          <a:srgbClr val="FFFFFF"/>
        </a:accent3>
        <a:accent4>
          <a:srgbClr val="002A2A"/>
        </a:accent4>
        <a:accent5>
          <a:srgbClr val="EBF0F0"/>
        </a:accent5>
        <a:accent6>
          <a:srgbClr val="547200"/>
        </a:accent6>
        <a:hlink>
          <a:srgbClr val="FF8100"/>
        </a:hlink>
        <a:folHlink>
          <a:srgbClr val="B03100"/>
        </a:folHlink>
      </a:clrScheme>
      <a:clrMap bg1="lt1" tx1="dk1" bg2="lt2" tx2="dk2" accent1="accent1" accent2="accent2" accent3="accent3" accent4="accent4" accent5="accent5" accent6="accent6" hlink="hlink" folHlink="folHlink"/>
    </a:extraClrScheme>
    <a:extraClrScheme>
      <a:clrScheme name="saferinternet 14">
        <a:dk1>
          <a:srgbClr val="003333"/>
        </a:dk1>
        <a:lt1>
          <a:srgbClr val="DCE6E6"/>
        </a:lt1>
        <a:dk2>
          <a:srgbClr val="003333"/>
        </a:dk2>
        <a:lt2>
          <a:srgbClr val="9CB2B2"/>
        </a:lt2>
        <a:accent1>
          <a:srgbClr val="DCE6E6"/>
        </a:accent1>
        <a:accent2>
          <a:srgbClr val="5E7E00"/>
        </a:accent2>
        <a:accent3>
          <a:srgbClr val="EBF0F0"/>
        </a:accent3>
        <a:accent4>
          <a:srgbClr val="002A2A"/>
        </a:accent4>
        <a:accent5>
          <a:srgbClr val="EBF0F0"/>
        </a:accent5>
        <a:accent6>
          <a:srgbClr val="547200"/>
        </a:accent6>
        <a:hlink>
          <a:srgbClr val="FF8100"/>
        </a:hlink>
        <a:folHlink>
          <a:srgbClr val="B031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3500</Words>
  <Application>Microsoft Office PowerPoint</Application>
  <PresentationFormat>Bildschirmpräsentation (4:3)</PresentationFormat>
  <Paragraphs>315</Paragraphs>
  <Slides>28</Slides>
  <Notes>28</Notes>
  <HiddenSlides>2</HiddenSlides>
  <MMClips>0</MMClips>
  <ScaleCrop>false</ScaleCrop>
  <HeadingPairs>
    <vt:vector size="6" baseType="variant">
      <vt:variant>
        <vt:lpstr>Verwendete Schriftarten</vt:lpstr>
      </vt:variant>
      <vt:variant>
        <vt:i4>9</vt:i4>
      </vt:variant>
      <vt:variant>
        <vt:lpstr>Design</vt:lpstr>
      </vt:variant>
      <vt:variant>
        <vt:i4>2</vt:i4>
      </vt:variant>
      <vt:variant>
        <vt:lpstr>Folientitel</vt:lpstr>
      </vt:variant>
      <vt:variant>
        <vt:i4>28</vt:i4>
      </vt:variant>
    </vt:vector>
  </HeadingPairs>
  <TitlesOfParts>
    <vt:vector size="39" baseType="lpstr">
      <vt:lpstr>ＭＳ Ｐゴシック</vt:lpstr>
      <vt:lpstr>Arial</vt:lpstr>
      <vt:lpstr>Calibri</vt:lpstr>
      <vt:lpstr>Lucida Grande</vt:lpstr>
      <vt:lpstr>Times</vt:lpstr>
      <vt:lpstr>Verdana</vt:lpstr>
      <vt:lpstr>Wingdings</vt:lpstr>
      <vt:lpstr>Wingdings 2</vt:lpstr>
      <vt:lpstr>Wingdings 3</vt:lpstr>
      <vt:lpstr>5_saferinternet</vt:lpstr>
      <vt:lpstr>11_saferinternet</vt:lpstr>
      <vt:lpstr>PowerPoint-Präsentation</vt:lpstr>
      <vt:lpstr>PowerPoint-Präsentation</vt:lpstr>
      <vt:lpstr>Beliebte Anwendungen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Treffpunkt 11:00 Uhr</vt:lpstr>
      <vt:lpstr>Bedrohungen</vt:lpstr>
      <vt:lpstr>Lösungen</vt:lpstr>
      <vt:lpstr>Inhaltskontrolle</vt:lpstr>
      <vt:lpstr>PowerPoint-Präsentation</vt:lpstr>
    </vt:vector>
  </TitlesOfParts>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2012-08-30T07:01:55Z</dcterms:created>
  <dcterms:modified xsi:type="dcterms:W3CDTF">2013-02-05T20:04:04Z</dcterms:modified>
</cp:coreProperties>
</file>