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slideLayouts/slideLayout25.xml" ContentType="application/vnd.openxmlformats-officedocument.presentationml.slideLayout+xml"/>
  <Override PartName="/ppt/theme/theme8.xml" ContentType="application/vnd.openxmlformats-officedocument.theme+xml"/>
  <Override PartName="/ppt/slideLayouts/slideLayout26.xml" ContentType="application/vnd.openxmlformats-officedocument.presentationml.slideLayout+xml"/>
  <Override PartName="/ppt/theme/theme9.xml" ContentType="application/vnd.openxmlformats-officedocument.theme+xml"/>
  <Override PartName="/ppt/slideLayouts/slideLayout27.xml" ContentType="application/vnd.openxmlformats-officedocument.presentationml.slideLayout+xml"/>
  <Override PartName="/ppt/theme/theme10.xml" ContentType="application/vnd.openxmlformats-officedocument.theme+xml"/>
  <Override PartName="/ppt/slideLayouts/slideLayout28.xml" ContentType="application/vnd.openxmlformats-officedocument.presentationml.slideLayout+xml"/>
  <Override PartName="/ppt/theme/theme11.xml" ContentType="application/vnd.openxmlformats-officedocument.theme+xml"/>
  <Override PartName="/ppt/slideLayouts/slideLayout29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6" r:id="rId2"/>
    <p:sldMasterId id="2147483739" r:id="rId3"/>
    <p:sldMasterId id="2147483743" r:id="rId4"/>
    <p:sldMasterId id="2147483745" r:id="rId5"/>
    <p:sldMasterId id="2147483747" r:id="rId6"/>
    <p:sldMasterId id="2147483749" r:id="rId7"/>
    <p:sldMasterId id="2147483751" r:id="rId8"/>
    <p:sldMasterId id="2147483753" r:id="rId9"/>
    <p:sldMasterId id="2147483755" r:id="rId10"/>
    <p:sldMasterId id="2147483757" r:id="rId11"/>
    <p:sldMasterId id="2147483759" r:id="rId12"/>
  </p:sldMasterIdLst>
  <p:handoutMasterIdLst>
    <p:handoutMasterId r:id="rId24"/>
  </p:handoutMasterIdLst>
  <p:sldIdLst>
    <p:sldId id="261" r:id="rId13"/>
    <p:sldId id="256" r:id="rId14"/>
    <p:sldId id="265" r:id="rId15"/>
    <p:sldId id="291" r:id="rId16"/>
    <p:sldId id="289" r:id="rId17"/>
    <p:sldId id="293" r:id="rId18"/>
    <p:sldId id="257" r:id="rId19"/>
    <p:sldId id="292" r:id="rId20"/>
    <p:sldId id="290" r:id="rId21"/>
    <p:sldId id="288" r:id="rId22"/>
    <p:sldId id="287" r:id="rId23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7" autoAdjust="0"/>
    <p:restoredTop sz="94398" autoAdjust="0"/>
  </p:normalViewPr>
  <p:slideViewPr>
    <p:cSldViewPr>
      <p:cViewPr varScale="1">
        <p:scale>
          <a:sx n="90" d="100"/>
          <a:sy n="90" d="100"/>
        </p:scale>
        <p:origin x="74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289C6B-B832-4CDA-A54D-8E90AA11DE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217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2-01T16:59:13.622"/>
    </inkml:context>
    <inkml:brush xml:id="br0">
      <inkml:brushProperty name="width" value="0.03333" units="cm"/>
      <inkml:brushProperty name="height" value="0.03333" units="cm"/>
    </inkml:brush>
  </inkml:definitions>
  <inkml:traceGroup>
    <inkml:annotationXML>
      <emma:emma xmlns:emma="http://www.w3.org/2003/04/emma" version="1.0">
        <emma:interpretation id="{6CC010DF-B585-4F61-A23A-B6B3CDB5A198}" emma:medium="tactile" emma:mode="ink">
          <msink:context xmlns:msink="http://schemas.microsoft.com/ink/2010/main" type="writingRegion" rotatedBoundingBox="7234,16010 7339,16010 7339,16036 7234,16036"/>
        </emma:interpretation>
      </emma:emma>
    </inkml:annotationXML>
    <inkml:traceGroup>
      <inkml:annotationXML>
        <emma:emma xmlns:emma="http://www.w3.org/2003/04/emma" version="1.0">
          <emma:interpretation id="{29CC327A-895D-45D6-9477-E0BAE5276B3F}" emma:medium="tactile" emma:mode="ink">
            <msink:context xmlns:msink="http://schemas.microsoft.com/ink/2010/main" type="paragraph" rotatedBoundingBox="7234,16010 7339,16010 7339,16036 7234,160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7867B0-71D6-491C-AA2E-79EB3055EF1A}" emma:medium="tactile" emma:mode="ink">
              <msink:context xmlns:msink="http://schemas.microsoft.com/ink/2010/main" type="line" rotatedBoundingBox="7234,16010 7339,16010 7339,16036 7234,16036"/>
            </emma:interpretation>
          </emma:emma>
        </inkml:annotationXML>
        <inkml:traceGroup>
          <inkml:annotationXML>
            <emma:emma xmlns:emma="http://www.w3.org/2003/04/emma" version="1.0">
              <emma:interpretation id="{D334F389-9ED1-4CA9-947C-4C823DD9EB3B}" emma:medium="tactile" emma:mode="ink">
                <msink:context xmlns:msink="http://schemas.microsoft.com/ink/2010/main" type="inkWord" rotatedBoundingBox="7234,16010 7339,16010 7339,16036 7234,16036"/>
              </emma:interpretation>
              <emma:one-of disjunction-type="recognition" id="oneOf0">
                <emma:interpretation id="interp0" emma:lang="de-DE" emma:confidence="0">
                  <emma:literal>-</emma:literal>
                </emma:interpretation>
                <emma:interpretation id="interp1" emma:lang="de-DE" emma:confidence="0">
                  <emma:literal>.</emma:literal>
                </emma:interpretation>
                <emma:interpretation id="interp2" emma:lang="de-DE" emma:confidence="0">
                  <emma:literal>_</emma:literal>
                </emma:interpretation>
                <emma:interpretation id="interp3" emma:lang="de-DE" emma:confidence="0">
                  <emma:literal>~</emma:literal>
                </emma:interpretation>
                <emma:interpretation id="interp4" emma:lang="de-DE" emma:confidence="0">
                  <emma:literal>f</emma:literal>
                </emma:interpretation>
              </emma:one-of>
            </emma:emma>
          </inkml:annotationXML>
          <inkml:trace contextRef="#ctx0" brushRef="#br0">3793 8163 5504,'-35'17'2688,"18"-34"-2176,-1 17 2688,18 0-3328,0 0 128,0 0-384,0 0 128,0 0-1024,18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D7B3D-80C3-4D4E-8B70-84E8CD59E34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30743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0EE9F-904B-482F-ABBC-BB6FC23BCE0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4389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4DDB2-EF2B-4A01-9C8A-E5163CB65A5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178088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5943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38200" y="2209800"/>
            <a:ext cx="3902075" cy="3881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892675" y="2209800"/>
            <a:ext cx="3903663" cy="186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892675" y="4225925"/>
            <a:ext cx="3903663" cy="1865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203575" y="6400800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‹Nr.›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37295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5943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838200" y="2209800"/>
            <a:ext cx="7958138" cy="388143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Tabelle durch Klicken auf Symbol hinzufügen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203575" y="6400800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‹Nr.›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0158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447800" y="609600"/>
            <a:ext cx="5943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838200" y="2209800"/>
            <a:ext cx="3902075" cy="186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892675" y="2209800"/>
            <a:ext cx="3903663" cy="186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838200" y="4225925"/>
            <a:ext cx="3902075" cy="1865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92675" y="4225925"/>
            <a:ext cx="3903663" cy="1865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203575" y="6400800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‹Nr.›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436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5943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38200" y="2209800"/>
            <a:ext cx="3902075" cy="3881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92675" y="2209800"/>
            <a:ext cx="3903663" cy="3881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203575" y="6400800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‹Nr.›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48722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Rechteck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3042" y="6017240"/>
            <a:ext cx="806810" cy="767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005776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DE2-F0EB-47DA-9651-8DC3C649980F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07-0F39-4028-A1C7-1F933590FDD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9668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0D7B3D-80C3-4D4E-8B70-84E8CD59E34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02000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F245-17E3-4F4E-94C7-DD2052A7BB7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01.12.2016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A2A-6AB1-4132-B05A-5F439CFD5FA8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608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7524328" cy="1417638"/>
          </a:xfrm>
          <a:prstGeom prst="rect">
            <a:avLst/>
          </a:prstGeom>
          <a:solidFill>
            <a:srgbClr val="0B4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4328" y="-15546"/>
            <a:ext cx="1619672" cy="143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53505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Rechteck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3042" y="6017240"/>
            <a:ext cx="806810" cy="767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853741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2A5B4-0A1B-46AE-955B-3AB2FF729DA3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3823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Rechteck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3042" y="6017240"/>
            <a:ext cx="806810" cy="767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365061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Rechteck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3042" y="6017240"/>
            <a:ext cx="806810" cy="767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799581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Rechteck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3042" y="6017240"/>
            <a:ext cx="806810" cy="767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621577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Rechteck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3042" y="6017240"/>
            <a:ext cx="806810" cy="767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085033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Rechteck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3042" y="6017240"/>
            <a:ext cx="806810" cy="767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069251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Formatvorlagen des Textmasters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34C02-13D6-4A69-8B3A-3A135725537A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Rechteck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03042" y="6017240"/>
            <a:ext cx="806810" cy="767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17847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1129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40404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7258072" cy="447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100">
                <a:solidFill>
                  <a:srgbClr val="404040"/>
                </a:solidFill>
              </a:defRPr>
            </a:lvl1pPr>
            <a:lvl2pPr>
              <a:defRPr sz="1800">
                <a:solidFill>
                  <a:srgbClr val="404040"/>
                </a:solidFill>
              </a:defRPr>
            </a:lvl2pPr>
            <a:lvl3pPr>
              <a:defRPr sz="1500"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942126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1129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40404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7258072" cy="447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100">
                <a:solidFill>
                  <a:srgbClr val="404040"/>
                </a:solidFill>
              </a:defRPr>
            </a:lvl1pPr>
            <a:lvl2pPr>
              <a:defRPr sz="1800">
                <a:solidFill>
                  <a:srgbClr val="404040"/>
                </a:solidFill>
              </a:defRPr>
            </a:lvl2pPr>
            <a:lvl3pPr>
              <a:defRPr sz="1500"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9846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4852987" cy="1949450"/>
          </a:xfrm>
        </p:spPr>
        <p:txBody>
          <a:bodyPr anchor="t"/>
          <a:lstStyle>
            <a:lvl1pPr algn="l">
              <a:defRPr sz="3000" b="0" cap="all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‹Nr.›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4406900"/>
          </a:xfrm>
          <a:prstGeom prst="rect">
            <a:avLst/>
          </a:prstGeom>
          <a:solidFill>
            <a:srgbClr val="0B4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5078" y="3832460"/>
            <a:ext cx="3156770" cy="278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8174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F2FA0-7423-42C8-9A9C-C6E837D7CA4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74976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3F52A-7ECD-4F1A-AD1C-6FE9A9567C9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82489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DA875-BB42-4F4C-923E-8E55ED24E2D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00154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2A5B4-0A1B-46AE-955B-3AB2FF729DA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05524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34C48-1DDB-48BF-9BBD-21C8474BEF7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94228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6D405-15F9-4716-9181-CC1AE07EF52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26377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8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‹Nr.›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8" name="AutoShape 121" descr="LOGO"/>
          <p:cNvSpPr>
            <a:spLocks noChangeAspect="1" noChangeArrowheads="1"/>
          </p:cNvSpPr>
          <p:nvPr/>
        </p:nvSpPr>
        <p:spPr bwMode="auto">
          <a:xfrm>
            <a:off x="2971800" y="222885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9" name="AutoShape 123" descr="LOGO"/>
          <p:cNvSpPr>
            <a:spLocks noChangeAspect="1" noChangeArrowheads="1"/>
          </p:cNvSpPr>
          <p:nvPr/>
        </p:nvSpPr>
        <p:spPr bwMode="auto">
          <a:xfrm>
            <a:off x="2971800" y="222885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" name="AutoShape 125" descr="LOGO"/>
          <p:cNvSpPr>
            <a:spLocks noChangeAspect="1" noChangeArrowheads="1"/>
          </p:cNvSpPr>
          <p:nvPr/>
        </p:nvSpPr>
        <p:spPr bwMode="auto">
          <a:xfrm>
            <a:off x="2971800" y="222885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661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transition spd="slow">
    <p:fade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15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6" descr="logo_rahmen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feld 8"/>
          <p:cNvSpPr txBox="1">
            <a:spLocks noChangeArrowheads="1"/>
          </p:cNvSpPr>
          <p:nvPr/>
        </p:nvSpPr>
        <p:spPr bwMode="auto">
          <a:xfrm>
            <a:off x="71439" y="6581776"/>
            <a:ext cx="27860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50" baseline="30000">
                <a:solidFill>
                  <a:srgbClr val="777777"/>
                </a:solidFill>
                <a:latin typeface="Calibri" panose="020F0502020204030204" pitchFamily="34" charset="0"/>
              </a:rPr>
              <a:t>www.cap-future.eu, office@cap-future.eu</a:t>
            </a:r>
          </a:p>
        </p:txBody>
      </p:sp>
    </p:spTree>
    <p:extLst>
      <p:ext uri="{BB962C8B-B14F-4D97-AF65-F5344CB8AC3E}">
        <p14:creationId xmlns:p14="http://schemas.microsoft.com/office/powerpoint/2010/main" val="67981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charset="-128"/>
          <a:cs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6" descr="logo_rahmen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feld 8"/>
          <p:cNvSpPr txBox="1">
            <a:spLocks noChangeArrowheads="1"/>
          </p:cNvSpPr>
          <p:nvPr/>
        </p:nvSpPr>
        <p:spPr bwMode="auto">
          <a:xfrm>
            <a:off x="71439" y="6581776"/>
            <a:ext cx="27860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50" baseline="30000">
                <a:solidFill>
                  <a:srgbClr val="777777"/>
                </a:solidFill>
                <a:latin typeface="Calibri" panose="020F0502020204030204" pitchFamily="34" charset="0"/>
              </a:rPr>
              <a:t>www.cap-future.eu, office@cap-future.eu</a:t>
            </a:r>
          </a:p>
        </p:txBody>
      </p:sp>
    </p:spTree>
    <p:extLst>
      <p:ext uri="{BB962C8B-B14F-4D97-AF65-F5344CB8AC3E}">
        <p14:creationId xmlns:p14="http://schemas.microsoft.com/office/powerpoint/2010/main" val="45198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charset="-128"/>
          <a:cs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978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7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37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377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816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598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278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5217A8-0E06-4059-AC45-433E2E67A85D}" type="slidenum"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825" dirty="0">
              <a:solidFill>
                <a:srgbClr val="464646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Grafik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3" y="188640"/>
            <a:ext cx="1956838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225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ufskompass.at/" TargetMode="External"/><Relationship Id="rId2" Type="http://schemas.openxmlformats.org/officeDocument/2006/relationships/hyperlink" Target="http://www.schulpsychologie.at/fusszeile/kontak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rufsentscheidung.at/" TargetMode="External"/><Relationship Id="rId5" Type="http://schemas.openxmlformats.org/officeDocument/2006/relationships/hyperlink" Target="http://www.feel-ok.at/de_AT/jugendliche/themen/arbeit/arbeit.cfm" TargetMode="External"/><Relationship Id="rId4" Type="http://schemas.openxmlformats.org/officeDocument/2006/relationships/hyperlink" Target="http://www.bic.a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848" y="3933056"/>
            <a:ext cx="6048672" cy="194945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2400" dirty="0">
                <a:solidFill>
                  <a:schemeClr val="bg1"/>
                </a:solidFill>
              </a:rPr>
              <a:t>Mag. Marion Haslhofer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784797"/>
            <a:ext cx="8618160" cy="1500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Grundlagen zur optimalen Ausbildungswahl</a:t>
            </a:r>
            <a:endParaRPr lang="de-AT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339" name="Grafi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06900"/>
            <a:ext cx="3549691" cy="248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04528" y="2153221"/>
            <a:ext cx="6048672" cy="999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0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4400" u="none" dirty="0">
                <a:solidFill>
                  <a:schemeClr val="bg1"/>
                </a:solidFill>
              </a:rPr>
              <a:t>Bildungsberatung</a:t>
            </a:r>
            <a:endParaRPr lang="de-AT" sz="4400" u="none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Freihand 2"/>
              <p14:cNvContentPartPr/>
              <p14:nvPr/>
            </p14:nvContentPartPr>
            <p14:xfrm>
              <a:off x="2604406" y="5763848"/>
              <a:ext cx="25440" cy="6480"/>
            </p14:xfrm>
          </p:contentPart>
        </mc:Choice>
        <mc:Fallback xmlns="">
          <p:pic>
            <p:nvPicPr>
              <p:cNvPr id="3" name="Freihand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9748" y="5759168"/>
                <a:ext cx="32965" cy="1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dirty="0"/>
              <a:t>Links</a:t>
            </a:r>
          </a:p>
        </p:txBody>
      </p:sp>
      <p:sp>
        <p:nvSpPr>
          <p:cNvPr id="20482" name="Textplatzhalter 5"/>
          <p:cNvSpPr>
            <a:spLocks noGrp="1"/>
          </p:cNvSpPr>
          <p:nvPr>
            <p:ph idx="1"/>
          </p:nvPr>
        </p:nvSpPr>
        <p:spPr>
          <a:xfrm>
            <a:off x="900113" y="2000240"/>
            <a:ext cx="6029341" cy="342902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buNone/>
            </a:pPr>
            <a:endParaRPr lang="de-AT" sz="2400" dirty="0"/>
          </a:p>
          <a:p>
            <a:pPr eaLnBrk="1" hangingPunct="1">
              <a:buFont typeface="Wingdings" pitchFamily="2" charset="2"/>
              <a:buNone/>
            </a:pPr>
            <a:endParaRPr lang="de-AT" sz="2400" dirty="0">
              <a:solidFill>
                <a:schemeClr val="tx2"/>
              </a:solidFill>
            </a:endParaRPr>
          </a:p>
          <a:p>
            <a:pPr eaLnBrk="1" hangingPunct="1"/>
            <a:r>
              <a:rPr lang="de-AT" sz="2400" dirty="0">
                <a:solidFill>
                  <a:schemeClr val="tx2"/>
                </a:solidFill>
                <a:hlinkClick r:id="rId2"/>
              </a:rPr>
              <a:t>Schulpsychologische Beratungsstellen</a:t>
            </a:r>
            <a:endParaRPr lang="de-AT" sz="2400" dirty="0">
              <a:solidFill>
                <a:schemeClr val="tx2"/>
              </a:solidFill>
            </a:endParaRPr>
          </a:p>
          <a:p>
            <a:pPr eaLnBrk="1" hangingPunct="1"/>
            <a:r>
              <a:rPr lang="de-AT" sz="2400" dirty="0">
                <a:solidFill>
                  <a:schemeClr val="tx2"/>
                </a:solidFill>
                <a:hlinkClick r:id="rId3"/>
              </a:rPr>
              <a:t>www.berufskompass.at</a:t>
            </a:r>
            <a:endParaRPr lang="de-AT" sz="2400" dirty="0">
              <a:solidFill>
                <a:schemeClr val="tx2"/>
              </a:solidFill>
            </a:endParaRPr>
          </a:p>
          <a:p>
            <a:pPr eaLnBrk="1" hangingPunct="1"/>
            <a:r>
              <a:rPr lang="de-AT" sz="2400" dirty="0">
                <a:solidFill>
                  <a:schemeClr val="tx2"/>
                </a:solidFill>
                <a:hlinkClick r:id="rId4"/>
              </a:rPr>
              <a:t>www.bic.at</a:t>
            </a:r>
            <a:endParaRPr lang="de-AT" sz="2400" dirty="0">
              <a:solidFill>
                <a:schemeClr val="tx2"/>
              </a:solidFill>
            </a:endParaRPr>
          </a:p>
          <a:p>
            <a:pPr eaLnBrk="1" hangingPunct="1"/>
            <a:endParaRPr lang="de-AT" sz="2400" dirty="0">
              <a:solidFill>
                <a:schemeClr val="tx2"/>
              </a:solidFill>
            </a:endParaRPr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857224" y="1928802"/>
            <a:ext cx="6858048" cy="414340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de-AT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  <a:hlinkClick r:id="rId2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de-AT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Schulpsychologische Beratungsstellen</a:t>
            </a:r>
            <a:endParaRPr kumimoji="0" lang="de-AT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de-AT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www.berufskompass.at</a:t>
            </a:r>
            <a:endParaRPr kumimoji="0" lang="de-AT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de-AT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www.bic.at</a:t>
            </a:r>
            <a:endParaRPr kumimoji="0" lang="de-AT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de-AT" sz="2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www.feel-ok.at/de_AT/jugendliche/themen/arbeit/arbeit.cfm</a:t>
            </a:r>
            <a:r>
              <a:rPr lang="de-AT" sz="2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de-AT" sz="2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6"/>
              </a:rPr>
              <a:t>www.berufsentscheidung.at</a:t>
            </a:r>
            <a:endParaRPr lang="de-AT" sz="28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de-AT" sz="28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de-AT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Bildungsberatung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2285992"/>
            <a:ext cx="8837637" cy="457200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dirty="0"/>
              <a:t>	</a:t>
            </a: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Mag. Marion </a:t>
            </a:r>
            <a:r>
              <a:rPr lang="de-DE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Haslhofer</a:t>
            </a:r>
            <a:endParaRPr lang="de-DE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de-DE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28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Termin nach Vereinbarung:</a:t>
            </a: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de-DE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de-DE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Tel.: </a:t>
            </a: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07269-7551-17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de-DE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Mail: </a:t>
            </a: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haslhofer@eurogym.info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dirty="0"/>
              <a:t>Den Beruf fürs Leben </a:t>
            </a:r>
            <a:br>
              <a:rPr lang="de-DE" dirty="0"/>
            </a:br>
            <a:r>
              <a:rPr lang="de-DE" dirty="0"/>
              <a:t>gibt es nicht mehr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157192"/>
            <a:ext cx="8229600" cy="85009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mehrere Stationen im Berufsleben</a:t>
            </a:r>
          </a:p>
          <a:p>
            <a:pPr eaLnBrk="1" hangingPunct="1"/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lebenslanges Lernen</a:t>
            </a:r>
          </a:p>
        </p:txBody>
      </p:sp>
      <p:pic>
        <p:nvPicPr>
          <p:cNvPr id="15363" name="Picture 5" descr="BD07153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2357430"/>
            <a:ext cx="21590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2667000" y="2590800"/>
            <a:ext cx="3657600" cy="2209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2743200" y="2590800"/>
            <a:ext cx="3581400" cy="22860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de-DE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Schlüsselqualifikationen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85926"/>
            <a:ext cx="8159750" cy="423536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breites Grundwissen</a:t>
            </a:r>
          </a:p>
          <a:p>
            <a:pPr eaLnBrk="1" hangingPunct="1">
              <a:lnSpc>
                <a:spcPct val="150000"/>
              </a:lnSpc>
            </a:pP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Flexibilität im Denken</a:t>
            </a:r>
          </a:p>
          <a:p>
            <a:pPr eaLnBrk="1" hangingPunct="1">
              <a:lnSpc>
                <a:spcPct val="150000"/>
              </a:lnSpc>
            </a:pP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vernetztes  Denken - Fähigkeit, </a:t>
            </a:r>
            <a:b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neues Wissen und neue Erfahrungen schnell </a:t>
            </a:r>
            <a:b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auf Qualität zu überprüfen, einzuordnen und einzusetzen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dirty="0"/>
              <a:t>Soft Skills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755576" y="1428736"/>
            <a:ext cx="79200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de-DE" sz="280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Ich-Stärke, Selbstvertrauen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755576" y="2071678"/>
            <a:ext cx="5508625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80000"/>
              <a:buFont typeface="Arial" pitchFamily="34" charset="0"/>
              <a:buChar char="•"/>
            </a:pPr>
            <a:endParaRPr lang="de-DE" sz="280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80000"/>
              <a:buFont typeface="Arial" pitchFamily="34" charset="0"/>
              <a:buChar char="•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Ausdauer, Geduld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80000"/>
              <a:buFont typeface="Arial" pitchFamily="34" charset="0"/>
              <a:buChar char="•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Motivation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Zuverlässigkeit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755650" y="3714752"/>
            <a:ext cx="4787900" cy="14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de-DE" sz="280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Kontaktfreude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Teamfähigkeit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755650" y="4857760"/>
            <a:ext cx="51736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de-DE" sz="280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Organisieren, Präsentieren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Schlüsselqualifikationen</a:t>
            </a:r>
          </a:p>
        </p:txBody>
      </p:sp>
      <p:sp>
        <p:nvSpPr>
          <p:cNvPr id="17410" name="Rechteck 2"/>
          <p:cNvSpPr>
            <a:spLocks noChangeArrowheads="1"/>
          </p:cNvSpPr>
          <p:nvPr/>
        </p:nvSpPr>
        <p:spPr bwMode="auto">
          <a:xfrm>
            <a:off x="642911" y="2000240"/>
            <a:ext cx="764386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Es ist wichtig, sich Kompetenzen anzueignen, </a:t>
            </a:r>
          </a:p>
          <a:p>
            <a:endParaRPr lang="de-DE" sz="280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die auf Dauer Bestand haben</a:t>
            </a:r>
          </a:p>
          <a:p>
            <a:pPr marL="800100" lvl="1" indent="-342900"/>
            <a:endParaRPr lang="de-DE" sz="280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welche die Tür zu vielen beruflichen Tätigkeiten öffnen</a:t>
            </a:r>
          </a:p>
          <a:p>
            <a:pPr marL="800100" lvl="1" indent="-342900"/>
            <a:endParaRPr lang="de-DE" sz="280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de-DE" sz="280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keine einseitige Orientierung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Career</a:t>
            </a:r>
            <a:r>
              <a:rPr lang="de-AT" dirty="0"/>
              <a:t> Management Skills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AT" dirty="0"/>
              <a:t>	</a:t>
            </a:r>
            <a:r>
              <a:rPr lang="de-AT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Für den Erfolg in Bildung und Beruf sind neben einem profunden Fachwissen übergeordnete Kompetenzen maßgebend:</a:t>
            </a:r>
          </a:p>
          <a:p>
            <a:pPr>
              <a:lnSpc>
                <a:spcPct val="170000"/>
              </a:lnSpc>
              <a:buNone/>
            </a:pPr>
            <a:r>
              <a:rPr lang="de-AT" dirty="0"/>
              <a:t>		</a:t>
            </a:r>
            <a:r>
              <a:rPr lang="de-AT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de-AT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Selbstreflexion</a:t>
            </a:r>
          </a:p>
          <a:p>
            <a:pPr>
              <a:lnSpc>
                <a:spcPct val="170000"/>
              </a:lnSpc>
              <a:buNone/>
            </a:pPr>
            <a:r>
              <a:rPr lang="de-AT" dirty="0">
                <a:latin typeface="Tahoma" pitchFamily="34" charset="0"/>
                <a:ea typeface="Tahoma" pitchFamily="34" charset="0"/>
                <a:cs typeface="Tahoma" pitchFamily="34" charset="0"/>
              </a:rPr>
              <a:t>		- </a:t>
            </a:r>
            <a:r>
              <a:rPr lang="de-AT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Informationsrecherche- und </a:t>
            </a:r>
            <a:r>
              <a:rPr lang="de-AT" sz="3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bewertung</a:t>
            </a:r>
            <a:endParaRPr lang="de-AT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de-AT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de-AT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- Entscheidungsfähigkeit</a:t>
            </a:r>
          </a:p>
          <a:p>
            <a:pPr>
              <a:lnSpc>
                <a:spcPct val="170000"/>
              </a:lnSpc>
              <a:buNone/>
            </a:pPr>
            <a:r>
              <a:rPr lang="de-AT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de-AT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- Planen und Verfolgen der eigenen Ziele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/>
              <a:t>Faktoren für </a:t>
            </a:r>
            <a:br>
              <a:rPr lang="de-DE"/>
            </a:br>
            <a:r>
              <a:rPr lang="de-DE"/>
              <a:t>die Ausbildungswahl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000240"/>
            <a:ext cx="8001000" cy="3733800"/>
          </a:xfrm>
        </p:spPr>
        <p:txBody>
          <a:bodyPr/>
          <a:lstStyle/>
          <a:p>
            <a:pPr eaLnBrk="1" hangingPunct="1"/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Klarheit über die eigenen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Fähigkeiten </a:t>
            </a:r>
          </a:p>
          <a:p>
            <a:pPr eaLnBrk="1" hangingPunct="1">
              <a:buFont typeface="Wingdings" pitchFamily="2" charset="2"/>
              <a:buNone/>
            </a:pPr>
            <a:endParaRPr lang="de-DE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Klarheit über die Interessen</a:t>
            </a:r>
          </a:p>
          <a:p>
            <a:pPr eaLnBrk="1" hangingPunct="1">
              <a:buFont typeface="Wingdings" pitchFamily="2" charset="2"/>
              <a:buNone/>
            </a:pPr>
            <a:endParaRPr lang="de-DE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de-D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Klarheit über das Ziel</a:t>
            </a:r>
          </a:p>
          <a:p>
            <a:pPr eaLnBrk="1" hangingPunct="1"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4857752" y="2643182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572132" y="2143116"/>
            <a:ext cx="25177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u="non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kann ich gut?</a:t>
            </a:r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4786314" y="4143380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5572132" y="3071810"/>
            <a:ext cx="25717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u="non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interessiert mich?  </a:t>
            </a:r>
          </a:p>
          <a:p>
            <a:pPr>
              <a:spcBef>
                <a:spcPct val="50000"/>
              </a:spcBef>
            </a:pPr>
            <a:r>
              <a:rPr lang="de-DE" sz="2000" b="1" u="non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Welche Hobbys habe ich?</a:t>
            </a:r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4786314" y="5072074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de-DE"/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5572132" y="4786322"/>
            <a:ext cx="33575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u="non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wünsche ich mir?</a:t>
            </a:r>
            <a:br>
              <a:rPr lang="de-DE" sz="2000" b="1" u="non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b="1" u="none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Wie komme ich dorthin?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Einflussfaktoren auf die </a:t>
            </a:r>
            <a:br>
              <a:rPr lang="de-AT" dirty="0"/>
            </a:br>
            <a:r>
              <a:rPr lang="de-AT" dirty="0"/>
              <a:t>Bildungs- und Berufswahl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45052" y="1643050"/>
            <a:ext cx="7453895" cy="464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2" y="44624"/>
            <a:ext cx="9144000" cy="6799862"/>
          </a:xfrm>
        </p:spPr>
      </p:pic>
    </p:spTree>
  </p:cSld>
  <p:clrMapOvr>
    <a:masterClrMapping/>
  </p:clrMapOvr>
  <p:transition spd="slow">
    <p:fade/>
  </p:transition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A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_CA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365 Class Notebook</Template>
  <TotalTime>0</TotalTime>
  <Words>162</Words>
  <Application>Microsoft Office PowerPoint</Application>
  <PresentationFormat>Bildschirmpräsentation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12</vt:i4>
      </vt:variant>
      <vt:variant>
        <vt:lpstr>Folientitel</vt:lpstr>
      </vt:variant>
      <vt:variant>
        <vt:i4>11</vt:i4>
      </vt:variant>
    </vt:vector>
  </HeadingPairs>
  <TitlesOfParts>
    <vt:vector size="33" baseType="lpstr">
      <vt:lpstr>ＭＳ Ｐゴシック</vt:lpstr>
      <vt:lpstr>Arial</vt:lpstr>
      <vt:lpstr>Calibri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Larissa</vt:lpstr>
      <vt:lpstr>Deimos</vt:lpstr>
      <vt:lpstr>1_Deimos</vt:lpstr>
      <vt:lpstr>2_Deimos</vt:lpstr>
      <vt:lpstr>3_Deimos</vt:lpstr>
      <vt:lpstr>4_Deimos</vt:lpstr>
      <vt:lpstr>5_Deimos</vt:lpstr>
      <vt:lpstr>6_Deimos</vt:lpstr>
      <vt:lpstr>7_Deimos</vt:lpstr>
      <vt:lpstr>8_Deimos</vt:lpstr>
      <vt:lpstr>CAP</vt:lpstr>
      <vt:lpstr>1_CAP</vt:lpstr>
      <vt:lpstr>Mag. Marion Haslhofer</vt:lpstr>
      <vt:lpstr>Den Beruf fürs Leben  gibt es nicht mehr</vt:lpstr>
      <vt:lpstr>Schlüsselqualifikationen</vt:lpstr>
      <vt:lpstr>Soft Skills</vt:lpstr>
      <vt:lpstr>Schlüsselqualifikationen</vt:lpstr>
      <vt:lpstr>Career Management Skills</vt:lpstr>
      <vt:lpstr>Faktoren für  die Ausbildungswahl</vt:lpstr>
      <vt:lpstr>Einflussfaktoren auf die  Bildungs- und Berufswahl</vt:lpstr>
      <vt:lpstr>PowerPoint-Präsentation</vt:lpstr>
      <vt:lpstr>Links</vt:lpstr>
      <vt:lpstr>Bildungsberatung</vt:lpstr>
    </vt:vector>
  </TitlesOfParts>
  <Company>EG Bgb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Beruf fürs Leben  gibt es nicht mehr</dc:title>
  <dc:creator>Notebook 18</dc:creator>
  <cp:lastModifiedBy>Leonhard Küllinger</cp:lastModifiedBy>
  <cp:revision>450</cp:revision>
  <cp:lastPrinted>2011-11-28T20:04:07Z</cp:lastPrinted>
  <dcterms:created xsi:type="dcterms:W3CDTF">2001-10-31T21:01:03Z</dcterms:created>
  <dcterms:modified xsi:type="dcterms:W3CDTF">2016-12-01T17:01:06Z</dcterms:modified>
</cp:coreProperties>
</file>